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slides/slide36.xml" ContentType="application/vnd.openxmlformats-officedocument.presentationml.slide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charts/chart35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tableStyles.xml" ContentType="application/vnd.openxmlformats-officedocument.presentationml.tableStyles+xml"/>
  <Override PartName="/ppt/theme/themeOverride39.xml" ContentType="application/vnd.openxmlformats-officedocument.themeOverride+xml"/>
  <Override PartName="/ppt/theme/themeOverride17.xml" ContentType="application/vnd.openxmlformats-officedocument.themeOverride+xml"/>
  <Override PartName="/ppt/theme/themeOverride28.xml" ContentType="application/vnd.openxmlformats-officedocument.themeOverride+xml"/>
  <Override PartName="/ppt/notesSlides/notesSlide3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style5.xml" ContentType="application/vnd.ms-office.chart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Override13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heme/themeOverride20.xml" ContentType="application/vnd.openxmlformats-officedocument.themeOverride+xml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theme/themeOverride31.xml" ContentType="application/vnd.openxmlformats-officedocument.themeOverride+xml"/>
  <Override PartName="/ppt/diagrams/drawing3.xml" ContentType="application/vnd.ms-office.drawingml.diagramDrawing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charts/chart36.xml" ContentType="application/vnd.openxmlformats-officedocument.drawingml.chart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charts/chart25.xml" ContentType="application/vnd.openxmlformats-officedocument.drawingml.chart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ppt/notesSlides/notesSlide24.xml" ContentType="application/vnd.openxmlformats-officedocument.presentationml.notesSlide+xml"/>
  <Override PartName="/ppt/charts/chart32.xml" ContentType="application/vnd.openxmlformats-officedocument.drawingml.chart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theme/themeOverride29.xml" ContentType="application/vnd.openxmlformats-officedocument.themeOverr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36.xml" ContentType="application/vnd.openxmlformats-officedocument.themeOverride+xml"/>
  <Override PartName="/ppt/diagrams/layout2.xml" ContentType="application/vnd.openxmlformats-officedocument.drawingml.diagramLayout+xml"/>
  <Override PartName="/ppt/notesSlides/notesSlide31.xml" ContentType="application/vnd.openxmlformats-officedocument.presentationml.notesSlide+xml"/>
  <Override PartName="/ppt/charts/chart4.xml" ContentType="application/vnd.openxmlformats-officedocument.drawingml.chart+xml"/>
  <Override PartName="/ppt/theme/themeOverride25.xml" ContentType="application/vnd.openxmlformats-officedocument.themeOverride+xml"/>
  <Override PartName="/ppt/diagrams/data3.xml" ContentType="application/vnd.openxmlformats-officedocument.drawingml.diagramData+xml"/>
  <Override PartName="/ppt/charts/style6.xml" ContentType="application/vnd.ms-office.chartstyl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heme/themeOverride14.xml" ContentType="application/vnd.openxmlformats-officedocument.themeOverride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charts/style2.xml" ContentType="application/vnd.ms-office.chartstyle+xml"/>
  <Override PartName="/ppt/charts/colors8.xml" ContentType="application/vnd.ms-office.chartcolor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charts/chart19.xml" ContentType="application/vnd.openxmlformats-officedocument.drawingml.chart+xml"/>
  <Override PartName="/ppt/notesSlides/notesSlide29.xml" ContentType="application/vnd.openxmlformats-officedocument.presentationml.notesSlide+xml"/>
  <Override PartName="/ppt/charts/chart37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Override PartName="/ppt/notesSlides/notesSlide36.xml" ContentType="application/vnd.openxmlformats-officedocument.presentationml.notesSlide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notesSlides/notesSlide25.xml" ContentType="application/vnd.openxmlformats-officedocument.presentationml.notesSlide+xml"/>
  <Override PartName="/ppt/charts/chart33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theme/themeOverride19.xml" ContentType="application/vnd.openxmlformats-officedocument.themeOverride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37.xml" ContentType="application/vnd.openxmlformats-officedocument.themeOverride+xml"/>
  <Override PartName="/ppt/diagrams/layout3.xml" ContentType="application/vnd.openxmlformats-officedocument.drawingml.diagramLayout+xml"/>
  <Override PartName="/ppt/charts/colors10.xml" ContentType="application/vnd.ms-office.chartcolorstyle+xml"/>
  <Override PartName="/ppt/charts/style7.xml" ContentType="application/vnd.ms-office.chartstyle+xml"/>
  <Override PartName="/ppt/charts/chart5.xml" ContentType="application/vnd.openxmlformats-officedocument.drawingml.chart+xml"/>
  <Override PartName="/ppt/theme/themeOverride15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26.xml" ContentType="application/vnd.openxmlformats-officedocument.themeOverr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heme/themeOverride22.xml" ContentType="application/vnd.openxmlformats-officedocument.themeOverride+xml"/>
  <Override PartName="/ppt/drawings/drawing5.xml" ContentType="application/vnd.openxmlformats-officedocument.drawingml.chartshapes+xml"/>
  <Override PartName="/ppt/theme/themeOverride33.xml" ContentType="application/vnd.openxmlformats-officedocument.themeOverride+xml"/>
  <Override PartName="/ppt/charts/style3.xml" ContentType="application/vnd.ms-office.chartstyl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diagrams/colors2.xml" ContentType="application/vnd.openxmlformats-officedocument.drawingml.diagramColors+xml"/>
  <Override PartName="/ppt/theme/themeOverride40.xml" ContentType="application/vnd.openxmlformats-officedocument.themeOverride+xml"/>
  <Override PartName="/ppt/charts/colors9.xml" ContentType="application/vnd.ms-office.chartcolor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charts/chart38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charts/chart34.xml" ContentType="application/vnd.openxmlformats-officedocument.drawingml.chart+xml"/>
  <Override PartName="/ppt/diagrams/quickStyle1.xml" ContentType="application/vnd.openxmlformats-officedocument.drawingml.diagramStyle+xml"/>
  <Override PartName="/ppt/charts/style10.xml" ContentType="application/vnd.ms-office.chartstyle+xml"/>
  <Override PartName="/ppt/charts/colors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charts/chart23.xml" ContentType="application/vnd.openxmlformats-officedocument.drawingml.chart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charts/chart30.xml" ContentType="application/vnd.openxmlformats-officedocument.drawingml.chart+xml"/>
  <Override PartName="/ppt/notesSlides/notesSlide22.xml" ContentType="application/vnd.openxmlformats-officedocument.presentationml.notesSlide+xml"/>
  <Override PartName="/ppt/theme/themeOverride38.xml" ContentType="application/vnd.openxmlformats-officedocument.themeOverride+xml"/>
  <Override PartName="/ppt/notesSlides/notesSlide33.xml" ContentType="application/vnd.openxmlformats-officedocument.presentationml.notesSlide+xml"/>
  <Override PartName="/ppt/charts/colors1.xml" ContentType="application/vnd.ms-office.chartcolorstyl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theme/themeOverride27.xml" ContentType="application/vnd.openxmlformats-officedocument.themeOverride+xml"/>
  <Override PartName="/ppt/charts/style8.xml" ContentType="application/vnd.ms-office.chartstyl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theme/themeOverride34.xml" ContentType="application/vnd.openxmlformats-officedocument.themeOverrid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theme/themeOverride23.xml" ContentType="application/vnd.openxmlformats-officedocument.themeOverride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theme/themeOverride41.xml" ContentType="application/vnd.openxmlformats-officedocument.themeOverride+xml"/>
  <Override PartName="/ppt/charts/style4.xml" ContentType="application/vnd.ms-office.chartstyle+xml"/>
  <Override PartName="/ppt/slides/slide29.xml" ContentType="application/vnd.openxmlformats-officedocument.presentationml.slide+xml"/>
  <Override PartName="/ppt/theme/themeOverride30.xml" ContentType="application/vnd.openxmlformats-officedocument.themeOverr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charts/chart31.xml" ContentType="application/vnd.openxmlformats-officedocument.drawingml.chart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charts/style9.xml" ContentType="application/vnd.ms-office.chartstyle+xml"/>
  <Override PartName="/ppt/theme/themeOverride24.xml" ContentType="application/vnd.openxmlformats-officedocument.themeOverride+xml"/>
  <Override PartName="/ppt/theme/themeOverride35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910" r:id="rId2"/>
  </p:sldMasterIdLst>
  <p:notesMasterIdLst>
    <p:notesMasterId r:id="rId50"/>
  </p:notesMasterIdLst>
  <p:handoutMasterIdLst>
    <p:handoutMasterId r:id="rId51"/>
  </p:handoutMasterIdLst>
  <p:sldIdLst>
    <p:sldId id="377" r:id="rId3"/>
    <p:sldId id="393" r:id="rId4"/>
    <p:sldId id="418" r:id="rId5"/>
    <p:sldId id="419" r:id="rId6"/>
    <p:sldId id="407" r:id="rId7"/>
    <p:sldId id="457" r:id="rId8"/>
    <p:sldId id="402" r:id="rId9"/>
    <p:sldId id="455" r:id="rId10"/>
    <p:sldId id="454" r:id="rId11"/>
    <p:sldId id="358" r:id="rId12"/>
    <p:sldId id="434" r:id="rId13"/>
    <p:sldId id="451" r:id="rId14"/>
    <p:sldId id="431" r:id="rId15"/>
    <p:sldId id="465" r:id="rId16"/>
    <p:sldId id="466" r:id="rId17"/>
    <p:sldId id="452" r:id="rId18"/>
    <p:sldId id="453" r:id="rId19"/>
    <p:sldId id="456" r:id="rId20"/>
    <p:sldId id="417" r:id="rId21"/>
    <p:sldId id="458" r:id="rId22"/>
    <p:sldId id="427" r:id="rId23"/>
    <p:sldId id="421" r:id="rId24"/>
    <p:sldId id="422" r:id="rId25"/>
    <p:sldId id="391" r:id="rId26"/>
    <p:sldId id="403" r:id="rId27"/>
    <p:sldId id="392" r:id="rId28"/>
    <p:sldId id="437" r:id="rId29"/>
    <p:sldId id="438" r:id="rId30"/>
    <p:sldId id="395" r:id="rId31"/>
    <p:sldId id="436" r:id="rId32"/>
    <p:sldId id="390" r:id="rId33"/>
    <p:sldId id="459" r:id="rId34"/>
    <p:sldId id="460" r:id="rId35"/>
    <p:sldId id="461" r:id="rId36"/>
    <p:sldId id="462" r:id="rId37"/>
    <p:sldId id="446" r:id="rId38"/>
    <p:sldId id="447" r:id="rId39"/>
    <p:sldId id="448" r:id="rId40"/>
    <p:sldId id="449" r:id="rId41"/>
    <p:sldId id="450" r:id="rId42"/>
    <p:sldId id="439" r:id="rId43"/>
    <p:sldId id="440" r:id="rId44"/>
    <p:sldId id="463" r:id="rId45"/>
    <p:sldId id="441" r:id="rId46"/>
    <p:sldId id="464" r:id="rId47"/>
    <p:sldId id="445" r:id="rId48"/>
    <p:sldId id="398" r:id="rId49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0000"/>
    <a:srgbClr val="9B8379"/>
    <a:srgbClr val="EFEC78"/>
    <a:srgbClr val="E0E290"/>
    <a:srgbClr val="DBD7BF"/>
    <a:srgbClr val="F9966F"/>
    <a:srgbClr val="00264C"/>
    <a:srgbClr val="F8A15A"/>
    <a:srgbClr val="003366"/>
    <a:srgbClr val="1783A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83" autoAdjust="0"/>
    <p:restoredTop sz="71864" autoAdjust="0"/>
  </p:normalViewPr>
  <p:slideViewPr>
    <p:cSldViewPr>
      <p:cViewPr varScale="1">
        <p:scale>
          <a:sx n="116" d="100"/>
          <a:sy n="116" d="100"/>
        </p:scale>
        <p:origin x="-348" y="-114"/>
      </p:cViewPr>
      <p:guideLst>
        <p:guide orient="horz" pos="2160"/>
        <p:guide orient="horz" pos="225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9.xlsx"/><Relationship Id="rId1" Type="http://schemas.openxmlformats.org/officeDocument/2006/relationships/image" Target="../media/image20.jpeg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Office_Excel10.xlsx"/><Relationship Id="rId1" Type="http://schemas.openxmlformats.org/officeDocument/2006/relationships/image" Target="../media/image18.jpeg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1.xlsx"/><Relationship Id="rId2" Type="http://schemas.openxmlformats.org/officeDocument/2006/relationships/image" Target="../media/image20.jpeg"/><Relationship Id="rId1" Type="http://schemas.openxmlformats.org/officeDocument/2006/relationships/themeOverride" Target="../theme/themeOverride16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2.xlsx"/><Relationship Id="rId1" Type="http://schemas.openxmlformats.org/officeDocument/2006/relationships/image" Target="../media/image20.jpeg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3.xlsx"/><Relationship Id="rId1" Type="http://schemas.openxmlformats.org/officeDocument/2006/relationships/image" Target="../media/image20.jpeg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4.xlsx"/><Relationship Id="rId2" Type="http://schemas.openxmlformats.org/officeDocument/2006/relationships/image" Target="../media/image20.jpeg"/><Relationship Id="rId1" Type="http://schemas.openxmlformats.org/officeDocument/2006/relationships/themeOverride" Target="../theme/themeOverride17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6.xlsx"/><Relationship Id="rId2" Type="http://schemas.openxmlformats.org/officeDocument/2006/relationships/image" Target="../media/image20.jpeg"/><Relationship Id="rId1" Type="http://schemas.openxmlformats.org/officeDocument/2006/relationships/themeOverride" Target="../theme/themeOverride22.xml"/><Relationship Id="rId5" Type="http://schemas.microsoft.com/office/2011/relationships/chartStyle" Target="style1.xml"/><Relationship Id="rId4" Type="http://schemas.microsoft.com/office/2011/relationships/chartColorStyle" Target="colors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7.xlsx"/><Relationship Id="rId2" Type="http://schemas.openxmlformats.org/officeDocument/2006/relationships/image" Target="../media/image20.jpeg"/><Relationship Id="rId1" Type="http://schemas.openxmlformats.org/officeDocument/2006/relationships/themeOverride" Target="../theme/themeOverride23.xml"/><Relationship Id="rId5" Type="http://schemas.microsoft.com/office/2011/relationships/chartStyle" Target="style2.xml"/><Relationship Id="rId4" Type="http://schemas.microsoft.com/office/2011/relationships/chartColorStyle" Target="colors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8.xlsx"/><Relationship Id="rId2" Type="http://schemas.openxmlformats.org/officeDocument/2006/relationships/image" Target="../media/image20.jpeg"/><Relationship Id="rId1" Type="http://schemas.openxmlformats.org/officeDocument/2006/relationships/themeOverride" Target="../theme/themeOverride24.xml"/><Relationship Id="rId5" Type="http://schemas.microsoft.com/office/2011/relationships/chartStyle" Target="style3.xml"/><Relationship Id="rId4" Type="http://schemas.microsoft.com/office/2011/relationships/chartColorStyle" Target="colors3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Office_Excel20.xlsx"/><Relationship Id="rId1" Type="http://schemas.openxmlformats.org/officeDocument/2006/relationships/image" Target="../media/image14.jpeg"/><Relationship Id="rId5" Type="http://schemas.microsoft.com/office/2011/relationships/chartStyle" Target="style4.xml"/><Relationship Id="rId4" Type="http://schemas.microsoft.com/office/2011/relationships/chartColorStyle" Target="colors4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Office_Excel21.xlsx"/><Relationship Id="rId1" Type="http://schemas.openxmlformats.org/officeDocument/2006/relationships/image" Target="../media/image14.jpeg"/><Relationship Id="rId5" Type="http://schemas.microsoft.com/office/2011/relationships/chartStyle" Target="style5.xml"/><Relationship Id="rId4" Type="http://schemas.microsoft.com/office/2011/relationships/chartColorStyle" Target="colors5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Office_Excel22.xlsx"/><Relationship Id="rId1" Type="http://schemas.openxmlformats.org/officeDocument/2006/relationships/image" Target="../media/image14.jpeg"/><Relationship Id="rId5" Type="http://schemas.microsoft.com/office/2011/relationships/chartStyle" Target="style6.xml"/><Relationship Id="rId4" Type="http://schemas.microsoft.com/office/2011/relationships/chartColorStyle" Target="colors6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_____Microsoft_Office_Excel23.xlsx"/><Relationship Id="rId1" Type="http://schemas.openxmlformats.org/officeDocument/2006/relationships/image" Target="../media/image14.jpeg"/><Relationship Id="rId5" Type="http://schemas.microsoft.com/office/2011/relationships/chartStyle" Target="style7.xml"/><Relationship Id="rId4" Type="http://schemas.microsoft.com/office/2011/relationships/chartColorStyle" Target="colors7.xml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_____Microsoft_Office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3.xlsx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6.xlsx"/></Relationships>
</file>

<file path=ppt/charts/_rels/chart37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_____Microsoft_Office_Excel37.xlsx"/></Relationships>
</file>

<file path=ppt/charts/_rels/chart38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_____Microsoft_Office_Excel3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Оборот розничной торговли (млрд.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руб.)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21793730876749828"/>
          <c:y val="2.6928224906227352E-3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2.7631437520748467E-2"/>
          <c:y val="0.36670740288116133"/>
          <c:w val="0.91958372213138351"/>
          <c:h val="0.43565668629411958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4925" cap="rnd">
              <a:solidFill>
                <a:schemeClr val="tx2">
                  <a:lumMod val="10000"/>
                  <a:lumOff val="9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0.10158166791215049"/>
                  <c:y val="0.1004339668029829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84-4F9C-97A3-8BD4562D0E16}"/>
                </c:ext>
              </c:extLst>
            </c:dLbl>
            <c:dLbl>
              <c:idx val="1"/>
              <c:layout>
                <c:manualLayout>
                  <c:x val="-8.1478609643350589E-2"/>
                  <c:y val="-9.798091572448079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43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84-4F9C-97A3-8BD4562D0E16}"/>
                </c:ext>
              </c:extLst>
            </c:dLbl>
            <c:dLbl>
              <c:idx val="2"/>
              <c:layout>
                <c:manualLayout>
                  <c:x val="-4.9843598103337834E-2"/>
                  <c:y val="-0.11125202469729756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84-4F9C-97A3-8BD4562D0E16}"/>
                </c:ext>
              </c:extLst>
            </c:dLbl>
            <c:dLbl>
              <c:idx val="3"/>
              <c:layout>
                <c:manualLayout>
                  <c:x val="-5.9242006778228724E-2"/>
                  <c:y val="-0.1163080882201428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84-4F9C-97A3-8BD4562D0E16}"/>
                </c:ext>
              </c:extLst>
            </c:dLbl>
            <c:dLbl>
              <c:idx val="4"/>
              <c:layout>
                <c:manualLayout>
                  <c:x val="-4.5566589752839871E-2"/>
                  <c:y val="-0.13811585476141974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84-4F9C-97A3-8BD4562D0E16}"/>
                </c:ext>
              </c:extLst>
            </c:dLbl>
            <c:dLbl>
              <c:idx val="5"/>
              <c:layout>
                <c:manualLayout>
                  <c:x val="-4.1653371403252447E-2"/>
                  <c:y val="-0.12220351214818519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84-4F9C-97A3-8BD4562D0E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39.200000000000003</c:v>
                </c:pt>
                <c:pt idx="1">
                  <c:v>43</c:v>
                </c:pt>
                <c:pt idx="2">
                  <c:v>47.5</c:v>
                </c:pt>
                <c:pt idx="3">
                  <c:v>53.7</c:v>
                </c:pt>
                <c:pt idx="4">
                  <c:v>59.1</c:v>
                </c:pt>
                <c:pt idx="5">
                  <c:v>63.9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484-4F9C-97A3-8BD4562D0E16}"/>
            </c:ext>
          </c:extLst>
        </c:ser>
        <c:dLbls>
          <c:showVal val="1"/>
        </c:dLbls>
        <c:marker val="1"/>
        <c:axId val="161166080"/>
        <c:axId val="129253760"/>
      </c:lineChart>
      <c:catAx>
        <c:axId val="1611660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9253760"/>
        <c:crosses val="autoZero"/>
        <c:auto val="1"/>
        <c:lblAlgn val="ctr"/>
        <c:lblOffset val="100"/>
      </c:catAx>
      <c:valAx>
        <c:axId val="12925376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6116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solidFill>
      <a:srgbClr val="00B0F0"/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Объе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м производства подакцизных товаров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 (тыс. </a:t>
            </a:r>
            <a:r>
              <a:rPr lang="ru-RU" sz="1400" b="0" dirty="0" err="1" smtClean="0">
                <a:solidFill>
                  <a:schemeClr val="bg1">
                    <a:lumMod val="95000"/>
                  </a:schemeClr>
                </a:solidFill>
              </a:rPr>
              <a:t>дкл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10856151118344209"/>
          <c:y val="8.8184646150428744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2282175103667245"/>
          <c:y val="0.31038281100080162"/>
          <c:w val="0.79376032220156945"/>
          <c:h val="0.59584421311243063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3000"/>
                    <a:lumMod val="102000"/>
                  </a:schemeClr>
                </a:gs>
                <a:gs pos="50000">
                  <a:schemeClr val="accent1">
                    <a:shade val="100000"/>
                    <a:satMod val="110000"/>
                    <a:lumMod val="100000"/>
                  </a:schemeClr>
                </a:gs>
                <a:gs pos="100000">
                  <a:schemeClr val="accent1">
                    <a:shade val="78000"/>
                    <a:satMod val="120000"/>
                    <a:lumMod val="99000"/>
                  </a:schemeClr>
                </a:gs>
              </a:gsLst>
              <a:lin ang="5400000"/>
            </a:gra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Lbls>
            <c:dLbl>
              <c:idx val="0"/>
              <c:layout>
                <c:manualLayout>
                  <c:x val="8.7265078654924247E-5"/>
                  <c:y val="3.746364040359155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DB-43B6-B801-6484C60EF23E}"/>
                </c:ext>
              </c:extLst>
            </c:dLbl>
            <c:dLbl>
              <c:idx val="1"/>
              <c:layout>
                <c:manualLayout>
                  <c:x val="2.7605791548695557E-4"/>
                  <c:y val="-3.9165471513266201E-2"/>
                </c:manualLayout>
              </c:layout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9640783384303466E-2"/>
                      <c:h val="0.176728349370836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0DB-43B6-B801-6484C60EF23E}"/>
                </c:ext>
              </c:extLst>
            </c:dLbl>
            <c:dLbl>
              <c:idx val="2"/>
              <c:layout>
                <c:manualLayout>
                  <c:x val="2.5428856253217837E-4"/>
                  <c:y val="-7.5971987960933685E-2"/>
                </c:manualLayout>
              </c:layout>
              <c:numFmt formatCode="#,##0.0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945143602604221E-2"/>
                      <c:h val="0.152727215458998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0DB-43B6-B801-6484C60EF23E}"/>
                </c:ext>
              </c:extLst>
            </c:dLbl>
            <c:dLbl>
              <c:idx val="3"/>
              <c:layout>
                <c:manualLayout>
                  <c:x val="-0.10149228914505"/>
                  <c:y val="-6.4068638838108996E-2"/>
                </c:manualLayout>
              </c:layout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4546109705172831E-2"/>
                      <c:h val="0.1927291053120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0DB-43B6-B801-6484C60EF23E}"/>
                </c:ext>
              </c:extLst>
            </c:dLbl>
            <c:dLbl>
              <c:idx val="4"/>
              <c:layout>
                <c:manualLayout>
                  <c:x val="-0.10964791449598693"/>
                  <c:y val="-1.536003575360314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DB-43B6-B801-6484C60EF23E}"/>
                </c:ext>
              </c:extLst>
            </c:dLbl>
            <c:dLbl>
              <c:idx val="5"/>
              <c:layout>
                <c:manualLayout>
                  <c:x val="-8.6199881694826702E-2"/>
                  <c:y val="-4.8067891446404921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DB-43B6-B801-6484C60EF23E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2025 год</c:v>
                </c:pt>
                <c:pt idx="1">
                  <c:v>2024 год</c:v>
                </c:pt>
                <c:pt idx="2">
                  <c:v>2023 год</c:v>
                </c:pt>
                <c:pt idx="3">
                  <c:v>2022 год</c:v>
                </c:pt>
                <c:pt idx="4">
                  <c:v>2021 год</c:v>
                </c:pt>
                <c:pt idx="5">
                  <c:v>2020 год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 formatCode="General">
                  <c:v>20.100000000000001</c:v>
                </c:pt>
                <c:pt idx="1">
                  <c:v>20.100000000000001</c:v>
                </c:pt>
                <c:pt idx="2">
                  <c:v>20.100000000000001</c:v>
                </c:pt>
                <c:pt idx="3" formatCode="General">
                  <c:v>20</c:v>
                </c:pt>
                <c:pt idx="4" formatCode="General">
                  <c:v>16</c:v>
                </c:pt>
                <c:pt idx="5" formatCode="General">
                  <c:v>18.2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0DB-43B6-B801-6484C60EF23E}"/>
            </c:ext>
          </c:extLst>
        </c:ser>
        <c:dLbls>
          <c:showVal val="1"/>
        </c:dLbls>
        <c:axId val="129417216"/>
        <c:axId val="129418752"/>
      </c:barChart>
      <c:catAx>
        <c:axId val="12941721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9418752"/>
        <c:crosses val="autoZero"/>
        <c:auto val="1"/>
        <c:lblAlgn val="ctr"/>
        <c:lblOffset val="100"/>
      </c:catAx>
      <c:valAx>
        <c:axId val="12941875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29417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solidFill>
      <a:srgbClr val="00B0F0"/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Объем валовой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продукции сельского хозяйства 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(млрд.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руб.)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14124162197248241"/>
          <c:y val="7.3506217642072165E-3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193736199000361"/>
          <c:y val="0.38290061837007383"/>
          <c:w val="0.7965642643943085"/>
          <c:h val="0.3866020666578607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3000"/>
                    <a:lumMod val="102000"/>
                  </a:schemeClr>
                </a:gs>
                <a:gs pos="50000">
                  <a:schemeClr val="accent1">
                    <a:shade val="100000"/>
                    <a:satMod val="110000"/>
                    <a:lumMod val="100000"/>
                  </a:schemeClr>
                </a:gs>
                <a:gs pos="100000">
                  <a:schemeClr val="accent1">
                    <a:shade val="78000"/>
                    <a:satMod val="120000"/>
                    <a:lumMod val="99000"/>
                  </a:schemeClr>
                </a:gs>
              </a:gsLst>
              <a:lin ang="5400000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Lbls>
            <c:dLbl>
              <c:idx val="0"/>
              <c:layout>
                <c:manualLayout>
                  <c:x val="6.5655181946306957E-4"/>
                  <c:y val="-4.774290311829212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72-41EB-8AC0-1AD02722E141}"/>
                </c:ext>
              </c:extLst>
            </c:dLbl>
            <c:dLbl>
              <c:idx val="1"/>
              <c:layout>
                <c:manualLayout>
                  <c:x val="-6.3705272407299082E-3"/>
                  <c:y val="-4.358431500442602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72-41EB-8AC0-1AD02722E141}"/>
                </c:ext>
              </c:extLst>
            </c:dLbl>
            <c:dLbl>
              <c:idx val="2"/>
              <c:layout>
                <c:manualLayout>
                  <c:x val="9.7544841748798267E-3"/>
                  <c:y val="-1.90283516885223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72-41EB-8AC0-1AD02722E141}"/>
                </c:ext>
              </c:extLst>
            </c:dLbl>
            <c:dLbl>
              <c:idx val="3"/>
              <c:layout>
                <c:manualLayout>
                  <c:x val="5.8364380943594178E-4"/>
                  <c:y val="-2.1296020872232833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72-41EB-8AC0-1AD02722E141}"/>
                </c:ext>
              </c:extLst>
            </c:dLbl>
            <c:dLbl>
              <c:idx val="4"/>
              <c:layout>
                <c:manualLayout>
                  <c:x val="4.8145867663228845E-3"/>
                  <c:y val="-1.9957011944909345E-2"/>
                </c:manualLayout>
              </c:layout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72-41EB-8AC0-1AD02722E141}"/>
                </c:ext>
              </c:extLst>
            </c:dLbl>
            <c:dLbl>
              <c:idx val="5"/>
              <c:layout>
                <c:manualLayout>
                  <c:x val="-3.4242082313523476E-3"/>
                  <c:y val="-2.1182234232038723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72-41EB-8AC0-1AD02722E141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11.1</c:v>
                </c:pt>
                <c:pt idx="1">
                  <c:v>10.7</c:v>
                </c:pt>
                <c:pt idx="2">
                  <c:v>12.5</c:v>
                </c:pt>
                <c:pt idx="3">
                  <c:v>13.7</c:v>
                </c:pt>
                <c:pt idx="4">
                  <c:v>14.6</c:v>
                </c:pt>
                <c:pt idx="5">
                  <c:v>15.4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B72-41EB-8AC0-1AD02722E141}"/>
            </c:ext>
          </c:extLst>
        </c:ser>
        <c:dLbls>
          <c:showVal val="1"/>
        </c:dLbls>
        <c:axId val="129479040"/>
        <c:axId val="129480576"/>
      </c:barChart>
      <c:catAx>
        <c:axId val="1294790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9480576"/>
        <c:crosses val="autoZero"/>
        <c:auto val="1"/>
        <c:lblAlgn val="ctr"/>
        <c:lblOffset val="100"/>
      </c:catAx>
      <c:valAx>
        <c:axId val="12948057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29479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solidFill>
      <a:srgbClr val="00B0F0"/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Объем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отгруженных товаров собственного производства, выполненных работ и услуг 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(млрд.руб.)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11183192129490915"/>
          <c:y val="4.3615611837199524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2.4676697770694759E-2"/>
          <c:y val="0.25883948821740588"/>
          <c:w val="0.94615992938613314"/>
          <c:h val="0.52384112064428578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4925" cap="rnd">
              <a:solidFill>
                <a:schemeClr val="tx2">
                  <a:lumMod val="10000"/>
                  <a:lumOff val="9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8.0718705106755759E-2"/>
                  <c:y val="0.115987612257559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1A-4489-9F89-E40AACCB00C1}"/>
                </c:ext>
              </c:extLst>
            </c:dLbl>
            <c:dLbl>
              <c:idx val="1"/>
              <c:layout>
                <c:manualLayout>
                  <c:x val="-7.0980110088660509E-2"/>
                  <c:y val="9.7544823259787763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1A-4489-9F89-E40AACCB00C1}"/>
                </c:ext>
              </c:extLst>
            </c:dLbl>
            <c:dLbl>
              <c:idx val="2"/>
              <c:layout>
                <c:manualLayout>
                  <c:x val="-7.9598851493732081E-2"/>
                  <c:y val="0.10668756322537885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1A-4489-9F89-E40AACCB00C1}"/>
                </c:ext>
              </c:extLst>
            </c:dLbl>
            <c:dLbl>
              <c:idx val="3"/>
              <c:layout>
                <c:manualLayout>
                  <c:x val="-7.6589850672329665E-2"/>
                  <c:y val="8.6212257874829959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1A-4489-9F89-E40AACCB00C1}"/>
                </c:ext>
              </c:extLst>
            </c:dLbl>
            <c:dLbl>
              <c:idx val="4"/>
              <c:layout>
                <c:manualLayout>
                  <c:x val="-7.7370956961066314E-2"/>
                  <c:y val="0.12769259135600061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1A-4489-9F89-E40AACCB00C1}"/>
                </c:ext>
              </c:extLst>
            </c:dLbl>
            <c:dLbl>
              <c:idx val="5"/>
              <c:layout>
                <c:manualLayout>
                  <c:x val="-5.9042306094425102E-2"/>
                  <c:y val="6.4583057880658823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1A-4489-9F89-E40AACCB00C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67.099999999999994</c:v>
                </c:pt>
                <c:pt idx="1">
                  <c:v>86.5</c:v>
                </c:pt>
                <c:pt idx="2">
                  <c:v>99.7</c:v>
                </c:pt>
                <c:pt idx="3">
                  <c:v>102.6</c:v>
                </c:pt>
                <c:pt idx="4">
                  <c:v>106.6</c:v>
                </c:pt>
                <c:pt idx="5">
                  <c:v>112.4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A1A-4489-9F89-E40AACCB00C1}"/>
            </c:ext>
          </c:extLst>
        </c:ser>
        <c:dLbls>
          <c:showVal val="1"/>
        </c:dLbls>
        <c:marker val="1"/>
        <c:axId val="131142016"/>
        <c:axId val="131143552"/>
      </c:lineChart>
      <c:catAx>
        <c:axId val="1311420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143552"/>
        <c:crosses val="autoZero"/>
        <c:auto val="1"/>
        <c:lblAlgn val="ctr"/>
        <c:lblOffset val="100"/>
      </c:catAx>
      <c:valAx>
        <c:axId val="13114355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3114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solidFill>
      <a:srgbClr val="00B0F0"/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baseline="0">
                <a:solidFill>
                  <a:prstClr val="white">
                    <a:lumMod val="9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smtClean="0"/>
              <a:t>Фонд оплаты труда, всего (млрд.руб.)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baseline="0">
                <a:solidFill>
                  <a:prstClr val="white">
                    <a:lumMod val="95000"/>
                  </a:prstClr>
                </a:solidFill>
                <a:latin typeface="+mn-lt"/>
                <a:ea typeface="+mn-ea"/>
                <a:cs typeface="+mn-cs"/>
              </a:defRPr>
            </a:pP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24799393800275163"/>
          <c:y val="0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193736199000361"/>
          <c:y val="0.38290061837007405"/>
          <c:w val="0.7965642643943085"/>
          <c:h val="0.3866020666578610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3000"/>
                    <a:lumMod val="102000"/>
                  </a:schemeClr>
                </a:gs>
                <a:gs pos="50000">
                  <a:schemeClr val="accent1">
                    <a:shade val="100000"/>
                    <a:satMod val="110000"/>
                    <a:lumMod val="100000"/>
                  </a:schemeClr>
                </a:gs>
                <a:gs pos="100000">
                  <a:schemeClr val="accent1">
                    <a:shade val="78000"/>
                    <a:satMod val="120000"/>
                    <a:lumMod val="99000"/>
                  </a:schemeClr>
                </a:gs>
              </a:gsLst>
              <a:lin ang="5400000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Lbls>
            <c:dLbl>
              <c:idx val="0"/>
              <c:layout>
                <c:manualLayout>
                  <c:x val="6.5655181946307E-4"/>
                  <c:y val="-4.77429031182921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29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72-41EB-8AC0-1AD02722E141}"/>
                </c:ext>
              </c:extLst>
            </c:dLbl>
            <c:dLbl>
              <c:idx val="1"/>
              <c:layout>
                <c:manualLayout>
                  <c:x val="-6.3705272407299082E-3"/>
                  <c:y val="-4.358431500442602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31,5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72-41EB-8AC0-1AD02722E141}"/>
                </c:ext>
              </c:extLst>
            </c:dLbl>
            <c:dLbl>
              <c:idx val="2"/>
              <c:layout>
                <c:manualLayout>
                  <c:x val="9.7544841748798267E-3"/>
                  <c:y val="-1.902835168852238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34,3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72-41EB-8AC0-1AD02722E141}"/>
                </c:ext>
              </c:extLst>
            </c:dLbl>
            <c:dLbl>
              <c:idx val="3"/>
              <c:layout>
                <c:manualLayout>
                  <c:x val="5.8364380943594222E-4"/>
                  <c:y val="-2.129602087223283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38,1</a:t>
                    </a:r>
                    <a:endParaRPr lang="en-US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72-41EB-8AC0-1AD02722E141}"/>
                </c:ext>
              </c:extLst>
            </c:dLbl>
            <c:dLbl>
              <c:idx val="4"/>
              <c:layout>
                <c:manualLayout>
                  <c:x val="4.8145867663228845E-3"/>
                  <c:y val="-1.995701194490934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41,8</a:t>
                    </a:r>
                    <a:endParaRPr lang="en-US" dirty="0"/>
                  </a:p>
                </c:rich>
              </c:tx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72-41EB-8AC0-1AD02722E141}"/>
                </c:ext>
              </c:extLst>
            </c:dLbl>
            <c:dLbl>
              <c:idx val="5"/>
              <c:layout>
                <c:manualLayout>
                  <c:x val="-3.4242082313523485E-3"/>
                  <c:y val="-2.11822342320387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45,2</a:t>
                    </a:r>
                    <a:endParaRPr lang="en-US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72-41EB-8AC0-1AD02722E141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29</c:v>
                </c:pt>
                <c:pt idx="1">
                  <c:v>31.5</c:v>
                </c:pt>
                <c:pt idx="2">
                  <c:v>34.300000000000004</c:v>
                </c:pt>
                <c:pt idx="3">
                  <c:v>38.1</c:v>
                </c:pt>
                <c:pt idx="4">
                  <c:v>41.8</c:v>
                </c:pt>
                <c:pt idx="5">
                  <c:v>45.2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B72-41EB-8AC0-1AD02722E141}"/>
            </c:ext>
          </c:extLst>
        </c:ser>
        <c:dLbls>
          <c:showVal val="1"/>
        </c:dLbls>
        <c:axId val="131248896"/>
        <c:axId val="131250432"/>
      </c:barChart>
      <c:catAx>
        <c:axId val="1312488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250432"/>
        <c:crosses val="autoZero"/>
        <c:auto val="1"/>
        <c:lblAlgn val="ctr"/>
        <c:lblOffset val="100"/>
      </c:catAx>
      <c:valAx>
        <c:axId val="13125043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3124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solidFill>
      <a:srgbClr val="00B0F0"/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baseline="0">
                <a:solidFill>
                  <a:prstClr val="white">
                    <a:lumMod val="9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smtClean="0"/>
              <a:t>Индекс потребительских цен в РФ </a:t>
            </a:r>
            <a:r>
              <a:rPr lang="ru-RU" sz="1400" baseline="0" dirty="0" smtClean="0"/>
              <a:t>(в процентах)</a:t>
            </a:r>
            <a:endParaRPr lang="ru-RU" sz="1400" dirty="0" smtClean="0"/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baseline="0">
                <a:solidFill>
                  <a:prstClr val="white">
                    <a:lumMod val="95000"/>
                  </a:prstClr>
                </a:solidFill>
                <a:latin typeface="+mn-lt"/>
                <a:ea typeface="+mn-ea"/>
                <a:cs typeface="+mn-cs"/>
              </a:defRPr>
            </a:pP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16731861980868537"/>
          <c:y val="0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193736199000361"/>
          <c:y val="0.38290061837007427"/>
          <c:w val="0.7965642643943085"/>
          <c:h val="0.3866020666578612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3000"/>
                    <a:lumMod val="102000"/>
                  </a:schemeClr>
                </a:gs>
                <a:gs pos="50000">
                  <a:schemeClr val="accent1">
                    <a:shade val="100000"/>
                    <a:satMod val="110000"/>
                    <a:lumMod val="100000"/>
                  </a:schemeClr>
                </a:gs>
                <a:gs pos="100000">
                  <a:schemeClr val="accent1">
                    <a:shade val="78000"/>
                    <a:satMod val="120000"/>
                    <a:lumMod val="99000"/>
                  </a:schemeClr>
                </a:gs>
              </a:gsLst>
              <a:lin ang="5400000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Lbls>
            <c:dLbl>
              <c:idx val="0"/>
              <c:layout>
                <c:manualLayout>
                  <c:x val="6.5655181946307022E-4"/>
                  <c:y val="-4.77429031182921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104,9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72-41EB-8AC0-1AD02722E141}"/>
                </c:ext>
              </c:extLst>
            </c:dLbl>
            <c:dLbl>
              <c:idx val="1"/>
              <c:layout>
                <c:manualLayout>
                  <c:x val="-6.3705272407299082E-3"/>
                  <c:y val="-4.358431500442602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108,4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72-41EB-8AC0-1AD02722E141}"/>
                </c:ext>
              </c:extLst>
            </c:dLbl>
            <c:dLbl>
              <c:idx val="2"/>
              <c:layout>
                <c:manualLayout>
                  <c:x val="9.7544841748798267E-3"/>
                  <c:y val="-1.902835168852239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112,4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72-41EB-8AC0-1AD02722E141}"/>
                </c:ext>
              </c:extLst>
            </c:dLbl>
            <c:dLbl>
              <c:idx val="3"/>
              <c:layout>
                <c:manualLayout>
                  <c:x val="5.8364380943594265E-4"/>
                  <c:y val="-2.12960208722328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105,5</a:t>
                    </a:r>
                    <a:endParaRPr lang="en-US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72-41EB-8AC0-1AD02722E141}"/>
                </c:ext>
              </c:extLst>
            </c:dLbl>
            <c:dLbl>
              <c:idx val="4"/>
              <c:layout>
                <c:manualLayout>
                  <c:x val="4.8145867663228845E-3"/>
                  <c:y val="-1.995701194490934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104,0</a:t>
                    </a:r>
                    <a:endParaRPr lang="en-US" dirty="0"/>
                  </a:p>
                </c:rich>
              </c:tx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72-41EB-8AC0-1AD02722E141}"/>
                </c:ext>
              </c:extLst>
            </c:dLbl>
            <c:dLbl>
              <c:idx val="5"/>
              <c:layout>
                <c:manualLayout>
                  <c:x val="-3.4242082313523494E-3"/>
                  <c:y val="-2.118223423203872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104,0</a:t>
                    </a:r>
                    <a:endParaRPr lang="en-US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72-41EB-8AC0-1AD02722E141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104.9</c:v>
                </c:pt>
                <c:pt idx="1">
                  <c:v>108.4</c:v>
                </c:pt>
                <c:pt idx="2">
                  <c:v>112.4</c:v>
                </c:pt>
                <c:pt idx="3">
                  <c:v>105.5</c:v>
                </c:pt>
                <c:pt idx="4">
                  <c:v>104</c:v>
                </c:pt>
                <c:pt idx="5">
                  <c:v>104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B72-41EB-8AC0-1AD02722E141}"/>
            </c:ext>
          </c:extLst>
        </c:ser>
        <c:dLbls>
          <c:showVal val="1"/>
        </c:dLbls>
        <c:axId val="151311488"/>
        <c:axId val="151313024"/>
      </c:barChart>
      <c:catAx>
        <c:axId val="1513114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313024"/>
        <c:crosses val="autoZero"/>
        <c:auto val="1"/>
        <c:lblAlgn val="ctr"/>
        <c:lblOffset val="100"/>
      </c:catAx>
      <c:valAx>
        <c:axId val="1513130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51311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solidFill>
      <a:srgbClr val="00B0F0"/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818445043621091"/>
          <c:y val="7.9725065514942892E-2"/>
          <c:w val="0.74458626834251052"/>
          <c:h val="0.84054986897011463"/>
        </c:manualLayout>
      </c:layout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10800000" scaled="1"/>
            </a:gra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0.17407861076047559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75,4</a:t>
                    </a:r>
                    <a:endParaRPr lang="ru-RU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0F-4714-A292-8083B517D54D}"/>
                </c:ext>
              </c:extLst>
            </c:dLbl>
            <c:dLbl>
              <c:idx val="1"/>
              <c:layout>
                <c:manualLayout>
                  <c:x val="-0.16352839192650739"/>
                  <c:y val="-9.316912580583126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73,9</a:t>
                    </a:r>
                    <a:endParaRPr lang="ru-RU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0F-4714-A292-8083B517D54D}"/>
                </c:ext>
              </c:extLst>
            </c:dLbl>
            <c:dLbl>
              <c:idx val="2"/>
              <c:layout>
                <c:manualLayout>
                  <c:x val="-0.14036843322391851"/>
                  <c:y val="1.942620780335473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71,2</a:t>
                    </a:r>
                    <a:endParaRPr lang="ru-RU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0F-4714-A292-8083B517D54D}"/>
                </c:ext>
              </c:extLst>
            </c:dLbl>
            <c:dLbl>
              <c:idx val="3"/>
              <c:layout>
                <c:manualLayout>
                  <c:x val="-0.12885320937504338"/>
                  <c:y val="6.5724534880739829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72,0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0F-4714-A292-8083B517D54D}"/>
                </c:ext>
              </c:extLst>
            </c:dLbl>
            <c:dLbl>
              <c:idx val="4"/>
              <c:layout>
                <c:manualLayout>
                  <c:x val="-9.3863947914010468E-2"/>
                  <c:y val="2.460036491671865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0F-4714-A292-8083B517D54D}"/>
                </c:ext>
              </c:extLst>
            </c:dLbl>
            <c:dLbl>
              <c:idx val="5"/>
              <c:layout>
                <c:manualLayout>
                  <c:x val="-0.11502342835026616"/>
                  <c:y val="3.605902762940872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91-4701-81E1-4C520228D17E}"/>
                </c:ext>
              </c:extLst>
            </c:dLbl>
            <c:spPr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75.400000000000006</c:v>
                </c:pt>
                <c:pt idx="1">
                  <c:v>73.900000000000006</c:v>
                </c:pt>
                <c:pt idx="2">
                  <c:v>71.2</c:v>
                </c:pt>
                <c:pt idx="3">
                  <c:v>72</c:v>
                </c:pt>
                <c:pt idx="4">
                  <c:v>72.5</c:v>
                </c:pt>
                <c:pt idx="5">
                  <c:v>73.7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C0F-4714-A292-8083B517D54D}"/>
            </c:ext>
          </c:extLst>
        </c:ser>
        <c:gapDepth val="0"/>
        <c:shape val="box"/>
        <c:axId val="161196288"/>
        <c:axId val="150736896"/>
        <c:axId val="0"/>
      </c:bar3DChart>
      <c:catAx>
        <c:axId val="161196288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736896"/>
        <c:crosses val="autoZero"/>
        <c:auto val="1"/>
        <c:lblAlgn val="ctr"/>
        <c:lblOffset val="100"/>
      </c:catAx>
      <c:valAx>
        <c:axId val="150736896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one"/>
        <c:crossAx val="161196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accent5">
        <a:lumMod val="40000"/>
        <a:lumOff val="60000"/>
      </a:schemeClr>
    </a:solidFill>
    <a:ln w="38100">
      <a:solidFill>
        <a:schemeClr val="bg1"/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10800000" scaled="1"/>
            </a:gra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4.8056639540051134E-2"/>
                  <c:y val="-1.5660653089827636E-3"/>
                </c:manualLayout>
              </c:layout>
              <c:numFmt formatCode="#,##0.0" sourceLinked="0"/>
              <c:spPr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4377718032980441"/>
                      <c:h val="0.139773440076873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D5A-419B-A0C7-BF409763D068}"/>
                </c:ext>
              </c:extLst>
            </c:dLbl>
            <c:dLbl>
              <c:idx val="1"/>
              <c:layout>
                <c:manualLayout>
                  <c:x val="-8.2192082824130486E-2"/>
                  <c:y val="1.4897383196738822E-2"/>
                </c:manualLayout>
              </c:layout>
              <c:numFmt formatCode="#,##0.0" sourceLinked="0"/>
              <c:spPr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-0.11489228137349752"/>
                  <c:y val="1.2814658615778561E-2"/>
                </c:manualLayout>
              </c:layout>
              <c:numFmt formatCode="#,##0.0" sourceLinked="0"/>
              <c:spPr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4377718032980441"/>
                      <c:h val="0.139773440076873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D5A-419B-A0C7-BF409763D068}"/>
                </c:ext>
              </c:extLst>
            </c:dLbl>
            <c:dLbl>
              <c:idx val="3"/>
              <c:layout>
                <c:manualLayout>
                  <c:x val="-0.11628490507508329"/>
                  <c:y val="1.116307624257165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5A-419B-A0C7-BF409763D068}"/>
                </c:ext>
              </c:extLst>
            </c:dLbl>
            <c:dLbl>
              <c:idx val="4"/>
              <c:layout>
                <c:manualLayout>
                  <c:x val="-0.11296441439870485"/>
                  <c:y val="-1.91044944013027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5A-419B-A0C7-BF409763D068}"/>
                </c:ext>
              </c:extLst>
            </c:dLbl>
            <c:dLbl>
              <c:idx val="5"/>
              <c:layout>
                <c:manualLayout>
                  <c:x val="-0.11189447851409418"/>
                  <c:y val="-1.8160256398034723E-2"/>
                </c:manualLayout>
              </c:layout>
              <c:numFmt formatCode="#,##0.0" sourceLinked="0"/>
              <c:spPr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2874858434027964"/>
                      <c:h val="0.109506346080149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D5A-419B-A0C7-BF409763D068}"/>
                </c:ext>
              </c:extLst>
            </c:dLbl>
            <c:numFmt formatCode="#,##0.0" sourceLinked="0"/>
            <c:spPr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2025 год</c:v>
                </c:pt>
                <c:pt idx="1">
                  <c:v>2024 год</c:v>
                </c:pt>
                <c:pt idx="2">
                  <c:v>2023 год</c:v>
                </c:pt>
                <c:pt idx="3">
                  <c:v>2022 год</c:v>
                </c:pt>
                <c:pt idx="4">
                  <c:v>2021 год</c:v>
                </c:pt>
                <c:pt idx="5">
                  <c:v>2020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51.1</c:v>
                </c:pt>
                <c:pt idx="1">
                  <c:v>48</c:v>
                </c:pt>
                <c:pt idx="2">
                  <c:v>44.1</c:v>
                </c:pt>
                <c:pt idx="3">
                  <c:v>40.200000000000003</c:v>
                </c:pt>
                <c:pt idx="4">
                  <c:v>35.800000000000004</c:v>
                </c:pt>
                <c:pt idx="5">
                  <c:v>32.1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D5A-419B-A0C7-BF409763D068}"/>
            </c:ext>
          </c:extLst>
        </c:ser>
        <c:gapDepth val="0"/>
        <c:shape val="box"/>
        <c:axId val="150785408"/>
        <c:axId val="150787200"/>
        <c:axId val="0"/>
      </c:bar3DChart>
      <c:catAx>
        <c:axId val="15078540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787200"/>
        <c:crosses val="autoZero"/>
        <c:auto val="1"/>
        <c:lblAlgn val="ctr"/>
        <c:lblOffset val="100"/>
      </c:catAx>
      <c:valAx>
        <c:axId val="15078720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one"/>
        <c:crossAx val="15078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accent5">
        <a:lumMod val="40000"/>
        <a:lumOff val="60000"/>
      </a:schemeClr>
    </a:solidFill>
    <a:ln w="38100">
      <a:solidFill>
        <a:schemeClr val="bg1"/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spPr>
        <a:solidFill>
          <a:schemeClr val="tx2">
            <a:lumMod val="75000"/>
          </a:schemeClr>
        </a:solidFill>
        <a:ln>
          <a:noFill/>
        </a:ln>
        <a:effectLst/>
        <a:sp3d/>
      </c:spPr>
    </c:sideWall>
    <c:backWall>
      <c:spPr>
        <a:solidFill>
          <a:srgbClr val="0070C0"/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4158085277663739"/>
          <c:y val="3.4699800510067012E-2"/>
          <c:w val="0.5584191472233625"/>
          <c:h val="0.93549352028712951"/>
        </c:manualLayout>
      </c:layout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dLbls>
            <c:dLbl>
              <c:idx val="0"/>
              <c:layout>
                <c:manualLayout>
                  <c:x val="8.3133384344310068E-3"/>
                  <c:y val="-5.384744214049942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5 955,3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45-4B19-9DED-87018A616A1A}"/>
                </c:ext>
              </c:extLst>
            </c:dLbl>
            <c:dLbl>
              <c:idx val="1"/>
              <c:layout>
                <c:manualLayout>
                  <c:x val="9.0918408176733061E-3"/>
                  <c:y val="5.384744214049942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7 087,7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45-4B19-9DED-87018A616A1A}"/>
                </c:ext>
              </c:extLst>
            </c:dLbl>
            <c:dLbl>
              <c:idx val="2"/>
              <c:layout>
                <c:manualLayout>
                  <c:x val="8.8925693597073658E-3"/>
                  <c:y val="-9.8719170178645311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7 243,6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45-4B19-9DED-87018A616A1A}"/>
                </c:ext>
              </c:extLst>
            </c:dLbl>
            <c:dLbl>
              <c:idx val="3"/>
              <c:layout>
                <c:manualLayout>
                  <c:x val="1.0374664252991378E-2"/>
                  <c:y val="-9.8719170178645311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8 100,1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45-4B19-9DED-87018A616A1A}"/>
                </c:ext>
              </c:extLst>
            </c:dLbl>
            <c:dLbl>
              <c:idx val="4"/>
              <c:layout>
                <c:manualLayout>
                  <c:x val="1.0374664252991378E-2"/>
                  <c:y val="-2.692372107024980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9 533,2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45-4B19-9DED-87018A616A1A}"/>
                </c:ext>
              </c:extLst>
            </c:dLbl>
            <c:dLbl>
              <c:idx val="5"/>
              <c:layout>
                <c:manualLayout>
                  <c:x val="4.0733881856645148E-3"/>
                  <c:y val="-5.384744214049947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11 320,0</a:t>
                    </a:r>
                    <a:endParaRPr lang="ru-RU" dirty="0"/>
                  </a:p>
                </c:rich>
              </c:tx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bg1">
                      <a:lumMod val="95000"/>
                      <a:alpha val="50000"/>
                    </a:schemeClr>
                  </a:solidFill>
                  <a:round/>
                </a:ln>
                <a:effectLst>
                  <a:outerShdw blurRad="63500" dist="88900" dir="2700000" algn="tl" rotWithShape="0">
                    <a:prstClr val="black">
                      <a:alpha val="40000"/>
                    </a:prstClr>
                  </a:outerShdw>
                </a:effectLst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5.2319471162805747E-2"/>
                      <c:h val="4.87050114160817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D45-4B19-9DED-87018A616A1A}"/>
                </c:ext>
              </c:extLst>
            </c:dLbl>
            <c:dLbl>
              <c:idx val="6"/>
              <c:layout>
                <c:manualLayout>
                  <c:x val="1.0374664252991378E-2"/>
                  <c:y val="-8.077116321074972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15 799,1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45-4B19-9DED-87018A616A1A}"/>
                </c:ext>
              </c:extLst>
            </c:dLbl>
            <c:dLbl>
              <c:idx val="7"/>
              <c:layout>
                <c:manualLayout>
                  <c:x val="1.2490575839048827E-2"/>
                  <c:y val="-5.384744214049942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44 695,0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45-4B19-9DED-87018A616A1A}"/>
                </c:ext>
              </c:extLst>
            </c:dLbl>
            <c:dLbl>
              <c:idx val="8"/>
              <c:layout>
                <c:manualLayout>
                  <c:x val="7.1321769285308135E-3"/>
                  <c:y val="-8.077116321074922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51 033,0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D45-4B19-9DED-87018A616A1A}"/>
                </c:ext>
              </c:extLst>
            </c:dLbl>
            <c:dLbl>
              <c:idx val="9"/>
              <c:layout>
                <c:manualLayout>
                  <c:x val="8.2907344878661738E-3"/>
                  <c:y val="-8.077116321074922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76 402,7</a:t>
                    </a:r>
                    <a:endParaRPr lang="ru-RU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D45-4B19-9DED-87018A616A1A}"/>
                </c:ext>
              </c:extLst>
            </c:dLbl>
            <c:dLbl>
              <c:idx val="10"/>
              <c:layout>
                <c:manualLayout>
                  <c:x val="1.604739808919433E-2"/>
                  <c:y val="-8.0771163210749224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378 121,6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85-44D0-8571-8ED722830316}"/>
                </c:ext>
              </c:extLst>
            </c:dLbl>
            <c:dLbl>
              <c:idx val="11"/>
              <c:layout>
                <c:manualLayout>
                  <c:x val="-3.3877840410521588E-2"/>
                  <c:y val="1.88466047491748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1 073 464,8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85-44D0-8571-8ED722830316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>
                    <a:lumMod val="95000"/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Лист1!$A$3:$A$19</c:f>
              <c:strCache>
                <c:ptCount val="12"/>
                <c:pt idx="0">
                  <c:v>Прочие налоговые и неналоговые доход</c:v>
                </c:pt>
                <c:pt idx="1">
                  <c:v>Плата за негатив. возд. на окруж. среду</c:v>
                </c:pt>
                <c:pt idx="2">
                  <c:v>Единый сельскохозяйственный налог</c:v>
                </c:pt>
                <c:pt idx="3">
                  <c:v>Доходы от сдачи в аренду имущества</c:v>
                </c:pt>
                <c:pt idx="4">
                  <c:v>Доходы от акцизов на нефтепродукты</c:v>
                </c:pt>
                <c:pt idx="5">
                  <c:v>Доходы от реализации имущеста</c:v>
                </c:pt>
                <c:pt idx="6">
                  <c:v>Доходы от продажи земельных участков</c:v>
                </c:pt>
                <c:pt idx="7">
                  <c:v>Государственная пошлина</c:v>
                </c:pt>
                <c:pt idx="8">
                  <c:v>Налог, взимаемый с патентной системы</c:v>
                </c:pt>
                <c:pt idx="9">
                  <c:v>Арендная плата за землю</c:v>
                </c:pt>
                <c:pt idx="10">
                  <c:v>Транспортный налог</c:v>
                </c:pt>
                <c:pt idx="11">
                  <c:v>Налог на доходы физических лиц</c:v>
                </c:pt>
              </c:strCache>
            </c:strRef>
          </c:cat>
          <c:val>
            <c:numRef>
              <c:f>Лист1!$B$2:$B$19</c:f>
              <c:numCache>
                <c:formatCode>0.0</c:formatCode>
                <c:ptCount val="12"/>
                <c:pt idx="0">
                  <c:v>5955.3</c:v>
                </c:pt>
                <c:pt idx="1">
                  <c:v>7087.7</c:v>
                </c:pt>
                <c:pt idx="2">
                  <c:v>7243.6</c:v>
                </c:pt>
                <c:pt idx="3">
                  <c:v>8100.1</c:v>
                </c:pt>
                <c:pt idx="4">
                  <c:v>9533.2000000000007</c:v>
                </c:pt>
                <c:pt idx="5">
                  <c:v>11320</c:v>
                </c:pt>
                <c:pt idx="6">
                  <c:v>15799.1</c:v>
                </c:pt>
                <c:pt idx="7">
                  <c:v>44695</c:v>
                </c:pt>
                <c:pt idx="8">
                  <c:v>51033</c:v>
                </c:pt>
                <c:pt idx="9">
                  <c:v>76402.7</c:v>
                </c:pt>
                <c:pt idx="10">
                  <c:v>378121.6</c:v>
                </c:pt>
                <c:pt idx="11">
                  <c:v>1073464.8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D45-4B19-9DED-87018A616A1A}"/>
            </c:ext>
          </c:extLst>
        </c:ser>
        <c:dLbls>
          <c:showVal val="1"/>
        </c:dLbls>
        <c:gapWidth val="84"/>
        <c:gapDepth val="53"/>
        <c:shape val="box"/>
        <c:axId val="162681600"/>
        <c:axId val="162683136"/>
        <c:axId val="0"/>
      </c:bar3DChart>
      <c:catAx>
        <c:axId val="16268160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vert="horz" wrap="square" anchor="t" anchorCtr="0"/>
          <a:lstStyle/>
          <a:p>
            <a:pPr>
              <a:defRPr sz="1200" b="1" i="0" u="none" strike="noStrike" kern="1200" cap="none" spc="50" baseline="0">
                <a:ln w="0"/>
                <a:solidFill>
                  <a:schemeClr val="accent1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683136"/>
        <c:crosses val="autoZero"/>
        <c:auto val="1"/>
        <c:lblAlgn val="ctr"/>
        <c:lblOffset val="100"/>
      </c:catAx>
      <c:valAx>
        <c:axId val="162683136"/>
        <c:scaling>
          <c:orientation val="minMax"/>
        </c:scaling>
        <c:delete val="1"/>
        <c:axPos val="b"/>
        <c:numFmt formatCode="0.0" sourceLinked="1"/>
        <c:tickLblPos val="none"/>
        <c:crossAx val="162681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blipFill>
      <a:blip xmlns:r="http://schemas.openxmlformats.org/officeDocument/2006/relationships" r:embed="rId1"/>
      <a:stretch>
        <a:fillRect/>
      </a:stretch>
    </a:blipFill>
    <a:ln w="57150" cap="flat" cmpd="sng" algn="ctr">
      <a:solidFill>
        <a:schemeClr val="bg1">
          <a:lumMod val="9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700" b="1" i="0" u="none" strike="noStrike" kern="1200" cap="none" spc="50" baseline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  <a:ea typeface="+mn-ea"/>
                <a:cs typeface="+mn-cs"/>
              </a:defRPr>
            </a:pPr>
            <a:r>
              <a:rPr lang="ru-RU" sz="1700" b="1" u="none" cap="none" spc="50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Сравнительные</a:t>
            </a:r>
            <a:r>
              <a:rPr lang="ru-RU" sz="1700" b="1" u="none" cap="none" spc="50" baseline="0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 показатели планируемых поступлений на 2023 год </a:t>
            </a:r>
          </a:p>
          <a:p>
            <a:pPr>
              <a:defRPr sz="1700" b="1" i="0" u="none" strike="noStrike" kern="1200" cap="none" spc="50" baseline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  <a:ea typeface="+mn-ea"/>
                <a:cs typeface="+mn-cs"/>
              </a:defRPr>
            </a:pPr>
            <a:r>
              <a:rPr lang="ru-RU" sz="1700" b="1" u="none" cap="none" spc="50" baseline="0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относительно показателей, утвержденных в текущем 2022 году, тыс. руб.</a:t>
            </a:r>
            <a:endParaRPr lang="ru-RU" sz="1700" b="1" u="none" cap="none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hnschrift Light" panose="020B0502040204020203" pitchFamily="34" charset="0"/>
            </a:endParaRPr>
          </a:p>
        </c:rich>
      </c:tx>
      <c:layout>
        <c:manualLayout>
          <c:xMode val="edge"/>
          <c:yMode val="edge"/>
          <c:x val="0.28172074268503228"/>
          <c:y val="3.1889049364885402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37454836306531963"/>
          <c:y val="0.23521923489982843"/>
          <c:w val="0.61246739455670551"/>
          <c:h val="0.7647807651001784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63500" h="63500" prst="artDeco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70-42C1-8B9F-2D757314CC97}"/>
              </c:ext>
            </c:extLst>
          </c:dPt>
          <c:dLbls>
            <c:dLbl>
              <c:idx val="0"/>
              <c:layout>
                <c:manualLayout>
                  <c:x val="0"/>
                  <c:y val="1.9601217148712065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70-42C1-8B9F-2D757314CC97}"/>
                </c:ext>
              </c:extLst>
            </c:dLbl>
            <c:dLbl>
              <c:idx val="5"/>
              <c:layout>
                <c:manualLayout>
                  <c:x val="4.4625239322420504E-3"/>
                  <c:y val="7.838789517214152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44 695,0</a:t>
                    </a:r>
                    <a:endParaRPr lang="en-US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70-42C1-8B9F-2D757314CC97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15 799,1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F6-4F96-8730-AD79BBC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Налог на доходы физических лиц</c:v>
                </c:pt>
                <c:pt idx="1">
                  <c:v>Транспортный налог</c:v>
                </c:pt>
                <c:pt idx="2">
                  <c:v>Арендная плата за землю</c:v>
                </c:pt>
                <c:pt idx="3">
                  <c:v>Налог, взимаемый в связи с применением патентной системы налогообложения</c:v>
                </c:pt>
                <c:pt idx="4">
                  <c:v>Государственная пошлина</c:v>
                </c:pt>
                <c:pt idx="5">
                  <c:v>Доходы от продажи земельных участков</c:v>
                </c:pt>
                <c:pt idx="6">
                  <c:v>Доходы от реализации имущеста</c:v>
                </c:pt>
                <c:pt idx="7">
                  <c:v>Доходы от акцизов на нефтепродукты</c:v>
                </c:pt>
                <c:pt idx="8">
                  <c:v>Доходы от сдачи в аренду имущества</c:v>
                </c:pt>
                <c:pt idx="9">
                  <c:v>Единый сельскохозяйственный налог</c:v>
                </c:pt>
                <c:pt idx="10">
                  <c:v>Плата за негативное воздействие на окружающую среду</c:v>
                </c:pt>
                <c:pt idx="11">
                  <c:v>Прочие налоговые и неналоговые доходы</c:v>
                </c:pt>
              </c:strCache>
            </c:strRef>
          </c:cat>
          <c:val>
            <c:numRef>
              <c:f>Лист1!$B$2:$B$14</c:f>
              <c:numCache>
                <c:formatCode>#,##0.0</c:formatCode>
                <c:ptCount val="13"/>
                <c:pt idx="1">
                  <c:v>1073464.8</c:v>
                </c:pt>
                <c:pt idx="2">
                  <c:v>378121.6</c:v>
                </c:pt>
                <c:pt idx="3">
                  <c:v>76402.7</c:v>
                </c:pt>
                <c:pt idx="4">
                  <c:v>51033</c:v>
                </c:pt>
                <c:pt idx="5" formatCode="General">
                  <c:v>44695</c:v>
                </c:pt>
                <c:pt idx="6" formatCode="General">
                  <c:v>15799.1</c:v>
                </c:pt>
                <c:pt idx="7">
                  <c:v>11320</c:v>
                </c:pt>
                <c:pt idx="8">
                  <c:v>9533.2000000000007</c:v>
                </c:pt>
                <c:pt idx="9">
                  <c:v>8100.1</c:v>
                </c:pt>
                <c:pt idx="10">
                  <c:v>7243.6</c:v>
                </c:pt>
                <c:pt idx="11">
                  <c:v>7087.7</c:v>
                </c:pt>
                <c:pt idx="12">
                  <c:v>5955.3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870-42C1-8B9F-2D757314CC9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975 897,5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F6-4F96-8730-AD79BBC03EE7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336 849,0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F6-4F96-8730-AD79BBC03EE7}"/>
                </c:ext>
              </c:extLst>
            </c:dLbl>
            <c:dLbl>
              <c:idx val="3"/>
              <c:layout>
                <c:manualLayout>
                  <c:x val="-4.3818457714499054E-3"/>
                  <c:y val="-8.398537728612164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80 822,3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70-42C1-8B9F-2D757314CC97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42 243,0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F6-4F96-8730-AD79BBC03EE7}"/>
                </c:ext>
              </c:extLst>
            </c:dLbl>
            <c:dLbl>
              <c:idx val="5"/>
              <c:layout>
                <c:manualLayout>
                  <c:x val="1.0147986283732641E-3"/>
                  <c:y val="-1.959504499500056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49 610,0</a:t>
                    </a:r>
                    <a:endParaRPr lang="en-US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70-42C1-8B9F-2D757314CC97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12 592,0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2F6-4F96-8730-AD79BBC03EE7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9 431,7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2F6-4F96-8730-AD79BBC03EE7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7 533,3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2F6-4F96-8730-AD79BBC03EE7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7 310,9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2F6-4F96-8730-AD79BBC03EE7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14 424,0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2F6-4F96-8730-AD79BBC03EE7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8 106,7</a:t>
                    </a:r>
                    <a:endParaRPr lang="en-US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2F6-4F96-8730-AD79BBC03EE7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5 449,6</a:t>
                    </a:r>
                    <a:endParaRPr lang="en-US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F6-4F96-8730-AD79BBC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Налог на доходы физических лиц</c:v>
                </c:pt>
                <c:pt idx="1">
                  <c:v>Транспортный налог</c:v>
                </c:pt>
                <c:pt idx="2">
                  <c:v>Арендная плата за землю</c:v>
                </c:pt>
                <c:pt idx="3">
                  <c:v>Налог, взимаемый в связи с применением патентной системы налогообложения</c:v>
                </c:pt>
                <c:pt idx="4">
                  <c:v>Государственная пошлина</c:v>
                </c:pt>
                <c:pt idx="5">
                  <c:v>Доходы от продажи земельных участков</c:v>
                </c:pt>
                <c:pt idx="6">
                  <c:v>Доходы от реализации имущеста</c:v>
                </c:pt>
                <c:pt idx="7">
                  <c:v>Доходы от акцизов на нефтепродукты</c:v>
                </c:pt>
                <c:pt idx="8">
                  <c:v>Доходы от сдачи в аренду имущества</c:v>
                </c:pt>
                <c:pt idx="9">
                  <c:v>Единый сельскохозяйственный налог</c:v>
                </c:pt>
                <c:pt idx="10">
                  <c:v>Плата за негативное воздействие на окружающую среду</c:v>
                </c:pt>
                <c:pt idx="11">
                  <c:v>Прочие налоговые и неналоговые доходы</c:v>
                </c:pt>
              </c:strCache>
            </c:strRef>
          </c:cat>
          <c:val>
            <c:numRef>
              <c:f>Лист1!$C$2:$C$14</c:f>
              <c:numCache>
                <c:formatCode>0.0</c:formatCode>
                <c:ptCount val="13"/>
                <c:pt idx="1">
                  <c:v>975897.5</c:v>
                </c:pt>
                <c:pt idx="2">
                  <c:v>336849</c:v>
                </c:pt>
                <c:pt idx="3">
                  <c:v>80822.3</c:v>
                </c:pt>
                <c:pt idx="4">
                  <c:v>42243</c:v>
                </c:pt>
                <c:pt idx="5">
                  <c:v>49610</c:v>
                </c:pt>
                <c:pt idx="6">
                  <c:v>12592</c:v>
                </c:pt>
                <c:pt idx="7">
                  <c:v>9431.7000000000007</c:v>
                </c:pt>
                <c:pt idx="8">
                  <c:v>7533.3</c:v>
                </c:pt>
                <c:pt idx="9">
                  <c:v>7310.9</c:v>
                </c:pt>
                <c:pt idx="10">
                  <c:v>14424</c:v>
                </c:pt>
                <c:pt idx="11">
                  <c:v>8106.7</c:v>
                </c:pt>
                <c:pt idx="12">
                  <c:v>5449.6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870-42C1-8B9F-2D757314CC97}"/>
            </c:ext>
          </c:extLst>
        </c:ser>
        <c:dLbls>
          <c:showVal val="1"/>
        </c:dLbls>
        <c:gapWidth val="65"/>
        <c:axId val="184779904"/>
        <c:axId val="184781440"/>
      </c:barChart>
      <c:catAx>
        <c:axId val="184779904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bg1">
                <a:lumMod val="9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0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781440"/>
        <c:crosses val="autoZero"/>
        <c:auto val="1"/>
        <c:lblAlgn val="r"/>
        <c:lblOffset val="100"/>
      </c:catAx>
      <c:valAx>
        <c:axId val="18478144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184779904"/>
        <c:crosses val="autoZero"/>
        <c:crossBetween val="between"/>
      </c:valAx>
      <c:spPr>
        <a:blipFill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/>
        <a:scene3d>
          <a:camera prst="orthographicFront"/>
          <a:lightRig rig="threePt" dir="t"/>
        </a:scene3d>
        <a:sp3d prstMaterial="softEdge">
          <a:bevelT w="127000" prst="artDeco"/>
        </a:sp3d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81424675389924828"/>
          <c:y val="0.71075729239961993"/>
          <c:w val="0.14182191009208461"/>
          <c:h val="0.14463439247491044"/>
        </c:manualLayout>
      </c:layout>
      <c:spPr>
        <a:solidFill>
          <a:schemeClr val="tx2">
            <a:lumMod val="75000"/>
          </a:schemeClr>
        </a:solidFill>
        <a:ln w="28575">
          <a:solidFill>
            <a:schemeClr val="accent2">
              <a:lumMod val="50000"/>
            </a:schemeClr>
          </a:solidFill>
        </a:ln>
        <a:effectLst/>
        <a:scene3d>
          <a:camera prst="orthographicFront"/>
          <a:lightRig rig="threePt" dir="t"/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Bahnschrift Ligh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0"/>
      <c:perspective val="30"/>
    </c:view3D>
    <c:floor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3.1413400303192118E-2"/>
          <c:w val="0.69209679513521249"/>
          <c:h val="0.9520794500030150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62"/>
          <c:dPt>
            <c:idx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7E-4188-A539-5ADBAC277FD4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7E-4188-A539-5ADBAC277FD4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67E-4188-A539-5ADBAC277FD4}"/>
              </c:ext>
            </c:extLst>
          </c:dPt>
          <c:dPt>
            <c:idx val="3"/>
            <c:explosion val="12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67E-4188-A539-5ADBAC277FD4}"/>
              </c:ext>
            </c:extLst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67E-4188-A539-5ADBAC277FD4}"/>
              </c:ext>
            </c:extLst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67E-4188-A539-5ADBAC277FD4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67E-4188-A539-5ADBAC277FD4}"/>
              </c:ext>
            </c:extLst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67E-4188-A539-5ADBAC277FD4}"/>
              </c:ext>
            </c:extLst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67E-4188-A539-5ADBAC277FD4}"/>
              </c:ext>
            </c:extLst>
          </c:dPt>
          <c:dPt>
            <c:idx val="9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67E-4188-A539-5ADBAC277FD4}"/>
              </c:ext>
            </c:extLst>
          </c:dPt>
          <c:dLbls>
            <c:dLbl>
              <c:idx val="0"/>
              <c:layout>
                <c:manualLayout>
                  <c:x val="0.10754394090081178"/>
                  <c:y val="-9.8321512663467725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7E-4188-A539-5ADBAC277FD4}"/>
                </c:ext>
              </c:extLst>
            </c:dLbl>
            <c:dLbl>
              <c:idx val="1"/>
              <c:layout>
                <c:manualLayout>
                  <c:x val="6.9390215009577524E-2"/>
                  <c:y val="1.2624269346416866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7E-4188-A539-5ADBAC277FD4}"/>
                </c:ext>
              </c:extLst>
            </c:dLbl>
            <c:dLbl>
              <c:idx val="2"/>
              <c:layout>
                <c:manualLayout>
                  <c:x val="7.0587873101114734E-3"/>
                  <c:y val="7.7429344768144046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7E-4188-A539-5ADBAC277FD4}"/>
                </c:ext>
              </c:extLst>
            </c:dLbl>
            <c:dLbl>
              <c:idx val="3"/>
              <c:layout>
                <c:manualLayout>
                  <c:x val="-4.1504021031859621E-2"/>
                  <c:y val="6.3987007016621994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67E-4188-A539-5ADBAC277FD4}"/>
                </c:ext>
              </c:extLst>
            </c:dLbl>
            <c:dLbl>
              <c:idx val="4"/>
              <c:layout>
                <c:manualLayout>
                  <c:x val="3.4929184575207821E-2"/>
                  <c:y val="0.14021627525257049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67E-4188-A539-5ADBAC277FD4}"/>
                </c:ext>
              </c:extLst>
            </c:dLbl>
            <c:dLbl>
              <c:idx val="5"/>
              <c:layout>
                <c:manualLayout>
                  <c:x val="-8.3292619427827952E-2"/>
                  <c:y val="-6.0996806806412835E-3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67E-4188-A539-5ADBAC277FD4}"/>
                </c:ext>
              </c:extLst>
            </c:dLbl>
            <c:dLbl>
              <c:idx val="6"/>
              <c:layout>
                <c:manualLayout>
                  <c:x val="-5.8200193285083447E-2"/>
                  <c:y val="-0.12476100325770369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67E-4188-A539-5ADBAC277FD4}"/>
                </c:ext>
              </c:extLst>
            </c:dLbl>
            <c:dLbl>
              <c:idx val="7"/>
              <c:layout>
                <c:manualLayout>
                  <c:x val="-2.4351879242333181E-2"/>
                  <c:y val="-0.1245325340195176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67E-4188-A539-5ADBAC277FD4}"/>
                </c:ext>
              </c:extLst>
            </c:dLbl>
            <c:dLbl>
              <c:idx val="8"/>
              <c:layout>
                <c:manualLayout>
                  <c:x val="9.7521460132276666E-2"/>
                  <c:y val="3.0699993907487002E-3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67E-4188-A539-5ADBAC277FD4}"/>
                </c:ext>
              </c:extLst>
            </c:dLbl>
            <c:dLbl>
              <c:idx val="9"/>
              <c:layout>
                <c:manualLayout>
                  <c:x val="3.8027568556639621E-2"/>
                  <c:y val="-0.12372303615010624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67E-4188-A539-5ADBAC277FD4}"/>
                </c:ext>
              </c:extLst>
            </c:dLbl>
            <c:dLbl>
              <c:idx val="10"/>
              <c:layout>
                <c:manualLayout>
                  <c:x val="-1.3246854767141266E-2"/>
                  <c:y val="-1.3778846095301384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67E-4188-A539-5ADBAC277FD4}"/>
                </c:ext>
              </c:extLst>
            </c:dLbl>
            <c:dLbl>
              <c:idx val="11"/>
              <c:layout>
                <c:manualLayout>
                  <c:x val="5.506968435903499E-2"/>
                  <c:y val="2.986268340989068E-3"/>
                </c:manualLayout>
              </c:layout>
              <c:tx>
                <c:rich>
                  <a:bodyPr/>
                  <a:lstStyle/>
                  <a:p>
                    <a:fld id="{DFE424B7-19A6-42E8-9065-C193B0B5B708}" type="VALUE">
                      <a:rPr lang="en-US" dirty="0"/>
                      <a:pPr/>
                      <a:t>[ЗНАЧЕНИЕ]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0,1</a:t>
                    </a:r>
                  </a:p>
                </c:rich>
              </c:tx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967E-4188-A539-5ADBAC277FD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Percent val="1"/>
            <c:separator>
</c:separator>
            <c:showLeaderLines val="1"/>
            <c:leaderLines>
              <c:spPr>
                <a:ln w="9525" cap="flat" cmpd="sng" algn="ctr">
                  <a:solidFill>
                    <a:srgbClr val="44546A">
                      <a:lumMod val="75000"/>
                    </a:srgbClr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расходы</c:v>
                </c:pt>
                <c:pt idx="1">
                  <c:v>Национальная экономика 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Средства массовой информации</c:v>
                </c:pt>
                <c:pt idx="5">
                  <c:v>Культура и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муниципального долга</c:v>
                </c:pt>
                <c:pt idx="9">
                  <c:v>Межбюджетные трансферты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241527.3</c:v>
                </c:pt>
                <c:pt idx="1">
                  <c:v>427578.9</c:v>
                </c:pt>
                <c:pt idx="2">
                  <c:v>114365.8</c:v>
                </c:pt>
                <c:pt idx="3">
                  <c:v>3754502</c:v>
                </c:pt>
                <c:pt idx="4">
                  <c:v>547.70000000000005</c:v>
                </c:pt>
                <c:pt idx="5">
                  <c:v>308825.8</c:v>
                </c:pt>
                <c:pt idx="6">
                  <c:v>179126.9</c:v>
                </c:pt>
                <c:pt idx="7">
                  <c:v>139542.70000000001</c:v>
                </c:pt>
                <c:pt idx="8">
                  <c:v>12416.3</c:v>
                </c:pt>
                <c:pt idx="9" formatCode="General">
                  <c:v>23620.7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67E-4188-A539-5ADBAC277FD4}"/>
            </c:ext>
          </c:extLst>
        </c:ser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70994939651954769"/>
          <c:y val="3.5461202648739656E-2"/>
          <c:w val="0.27730101608522745"/>
          <c:h val="0.92663865305012338"/>
        </c:manualLayout>
      </c:layout>
      <c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="" xmlns:c16r2="http://schemas.microsoft.com/office/drawing/2015/06/chart"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 w="38100" cap="flat" cmpd="sng" algn="ctr">
      <a:solidFill>
        <a:srgbClr val="44546A">
          <a:lumMod val="75000"/>
        </a:srgbClr>
      </a:solidFill>
      <a:prstDash val="solid"/>
    </a:ln>
    <a:effectLst/>
  </c:spPr>
  <c:txPr>
    <a:bodyPr/>
    <a:lstStyle/>
    <a:p>
      <a:pPr>
        <a:defRPr sz="1800"/>
      </a:pPr>
      <a:endParaRPr lang="ru-RU"/>
    </a:p>
  </c:txPr>
  <c:externalData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47975694452257178"/>
          <c:y val="0"/>
          <c:w val="0.52024305547742833"/>
          <c:h val="0.9365379379809406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dLbls>
            <c:dLbl>
              <c:idx val="6"/>
              <c:layout>
                <c:manualLayout>
                  <c:x val="1.5288034911068941E-2"/>
                  <c:y val="1.6569842538656444E-2"/>
                </c:manualLayout>
              </c:layout>
              <c:spPr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cap="none" spc="50" baseline="0">
                      <a:ln w="0"/>
                      <a:solidFill>
                        <a:schemeClr val="tx2">
                          <a:lumMod val="75000"/>
                        </a:schemeClr>
                      </a:solidFill>
                      <a:effectLst>
                        <a:innerShdw blurRad="63500" dist="50800" dir="13500000">
                          <a:srgbClr val="000000">
                            <a:alpha val="50000"/>
                          </a:srgbClr>
                        </a:inn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FC-4CE1-8E9E-4E027F269133}"/>
                </c:ext>
              </c:extLst>
            </c:dLbl>
            <c:dLbl>
              <c:idx val="7"/>
              <c:layout>
                <c:manualLayout>
                  <c:x val="-1.2649419189135721E-2"/>
                  <c:y val="5.799444888529758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488-4454-92DF-3BEF740D07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cap="none" spc="50" baseline="0">
                    <a:ln w="0"/>
                    <a:solidFill>
                      <a:schemeClr val="tx2">
                        <a:lumMod val="75000"/>
                      </a:schemeClr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8"/>
                <c:pt idx="0">
                  <c:v>Межбюджетные трансферты </c:v>
                </c:pt>
                <c:pt idx="1">
                  <c:v>Обслуживание муниципального долга</c:v>
                </c:pt>
                <c:pt idx="2">
                  <c:v>Социальное обеспечение населения</c:v>
                </c:pt>
                <c:pt idx="3">
                  <c:v>Иные БА (выплаты по решениям судов, резервный фонд, субсидии юр.лицам)</c:v>
                </c:pt>
                <c:pt idx="4">
                  <c:v>Капитальные вложения</c:v>
                </c:pt>
                <c:pt idx="5">
                  <c:v>Расходы на выплаты персоналу ОМСУ и казенных учреждений</c:v>
                </c:pt>
                <c:pt idx="6">
                  <c:v>Закупка товаров, работ и услуг для обеспечения муниципальных нужд</c:v>
                </c:pt>
                <c:pt idx="7">
                  <c:v>Предоставление субсидий бюджетным, автономным учреждениям на выполнение муниципального задания (226 учреждений)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 formatCode="#,##0.00">
                  <c:v>417882.8</c:v>
                </c:pt>
                <c:pt idx="1">
                  <c:v>12416.3</c:v>
                </c:pt>
                <c:pt idx="2">
                  <c:v>178330.6</c:v>
                </c:pt>
                <c:pt idx="3">
                  <c:v>1200</c:v>
                </c:pt>
                <c:pt idx="4">
                  <c:v>1000</c:v>
                </c:pt>
                <c:pt idx="5">
                  <c:v>494438.9</c:v>
                </c:pt>
                <c:pt idx="6">
                  <c:v>71834.399999999994</c:v>
                </c:pt>
                <c:pt idx="7">
                  <c:v>4024951.1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FC-4CE1-8E9E-4E027F269133}"/>
            </c:ext>
          </c:extLst>
        </c:ser>
        <c:gapWidth val="182"/>
        <c:axId val="185732480"/>
        <c:axId val="185738368"/>
      </c:barChart>
      <c:catAx>
        <c:axId val="18573248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1" u="none" strike="noStrike" kern="1200" cap="none" spc="50" baseline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738368"/>
        <c:crosses val="autoZero"/>
        <c:auto val="1"/>
        <c:lblAlgn val="ctr"/>
        <c:lblOffset val="100"/>
      </c:catAx>
      <c:valAx>
        <c:axId val="1857383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tickLblPos val="none"/>
        <c:crossAx val="185732480"/>
        <c:crosses val="autoZero"/>
        <c:crossBetween val="between"/>
      </c:valAx>
      <c:spPr>
        <a:blipFill>
          <a:blip xmlns:r="http://schemas.openxmlformats.org/officeDocument/2006/relationships" r:embed="rId1">
            <a:extLst>
              <a:ext uri="{28A0092B-C50C-407E-A947-70E740481C1C}">
                <a14:useLocalDpi xmlns="" xmlns:c16r2="http://schemas.microsoft.com/office/drawing/2015/06/chart"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  <a:effectLst/>
      </c:spPr>
    </c:plotArea>
    <c:plotVisOnly val="1"/>
    <c:dispBlanksAs val="gap"/>
  </c:chart>
  <c:spPr>
    <a:noFill/>
    <a:ln w="38100">
      <a:solidFill>
        <a:schemeClr val="tx2">
          <a:lumMod val="7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en-US" sz="1800" dirty="0"/>
              <a:t>4 846 </a:t>
            </a:r>
            <a:r>
              <a:rPr lang="en-US" sz="1800" dirty="0" smtClean="0"/>
              <a:t>609,7</a:t>
            </a:r>
            <a:r>
              <a:rPr lang="ru-RU" sz="1800" dirty="0" smtClean="0"/>
              <a:t> тыс. руб.</a:t>
            </a:r>
            <a:endParaRPr lang="en-US" sz="1800" dirty="0"/>
          </a:p>
        </c:rich>
      </c:tx>
      <c:layout>
        <c:manualLayout>
          <c:xMode val="edge"/>
          <c:yMode val="edge"/>
          <c:x val="1.2382369037185261E-2"/>
          <c:y val="1.6033572027350503E-2"/>
        </c:manualLayout>
      </c:layout>
    </c:title>
    <c:view3D>
      <c:rotX val="30"/>
      <c:rotY val="10"/>
      <c:perspective val="30"/>
    </c:view3D>
    <c:floor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7.9772722385684738E-2"/>
          <c:w val="0.73672035101856614"/>
          <c:h val="0.920227277614318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4 846 609,70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7E-4188-A539-5ADBAC277FD4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7E-4188-A539-5ADBAC277FD4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67E-4188-A539-5ADBAC277FD4}"/>
              </c:ext>
            </c:extLst>
          </c:dPt>
          <c:dPt>
            <c:idx val="3"/>
            <c:explosion val="41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67E-4188-A539-5ADBAC277FD4}"/>
              </c:ext>
            </c:extLst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67E-4188-A539-5ADBAC277FD4}"/>
              </c:ext>
            </c:extLst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67E-4188-A539-5ADBAC277FD4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67E-4188-A539-5ADBAC277FD4}"/>
              </c:ext>
            </c:extLst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67E-4188-A539-5ADBAC277FD4}"/>
              </c:ext>
            </c:extLst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67E-4188-A539-5ADBAC277FD4}"/>
              </c:ext>
            </c:extLst>
          </c:dPt>
          <c:dLbls>
            <c:dLbl>
              <c:idx val="0"/>
              <c:layout>
                <c:manualLayout>
                  <c:x val="9.2669422273027768E-2"/>
                  <c:y val="-0.15521483276051876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7E-4188-A539-5ADBAC277FD4}"/>
                </c:ext>
              </c:extLst>
            </c:dLbl>
            <c:dLbl>
              <c:idx val="1"/>
              <c:layout>
                <c:manualLayout>
                  <c:x val="6.9390215009577524E-2"/>
                  <c:y val="2.6847599370679449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7E-4188-A539-5ADBAC277FD4}"/>
                </c:ext>
              </c:extLst>
            </c:dLbl>
            <c:dLbl>
              <c:idx val="2"/>
              <c:layout>
                <c:manualLayout>
                  <c:x val="1.9808374705354161E-2"/>
                  <c:y val="0.12009933484093166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7E-4188-A539-5ADBAC277FD4}"/>
                </c:ext>
              </c:extLst>
            </c:dLbl>
            <c:dLbl>
              <c:idx val="3"/>
              <c:layout>
                <c:manualLayout>
                  <c:x val="-4.1504021031859621E-2"/>
                  <c:y val="6.3987007016621994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67E-4188-A539-5ADBAC277FD4}"/>
                </c:ext>
              </c:extLst>
            </c:dLbl>
            <c:dLbl>
              <c:idx val="4"/>
              <c:layout>
                <c:manualLayout>
                  <c:x val="-3.5193546098626259E-2"/>
                  <c:y val="0.13737160924771685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67E-4188-A539-5ADBAC277FD4}"/>
                </c:ext>
              </c:extLst>
            </c:dLbl>
            <c:dLbl>
              <c:idx val="5"/>
              <c:layout>
                <c:manualLayout>
                  <c:x val="-8.3292619427827952E-2"/>
                  <c:y val="-6.0996806806412852E-3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67E-4188-A539-5ADBAC277FD4}"/>
                </c:ext>
              </c:extLst>
            </c:dLbl>
            <c:dLbl>
              <c:idx val="6"/>
              <c:layout>
                <c:manualLayout>
                  <c:x val="-0.10494868040097292"/>
                  <c:y val="-0.124761003257703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67E-4188-A539-5ADBAC277FD4}"/>
                </c:ext>
              </c:extLst>
            </c:dLbl>
            <c:dLbl>
              <c:idx val="7"/>
              <c:layout>
                <c:manualLayout>
                  <c:x val="-1.5852154312171445E-2"/>
                  <c:y val="-0.17004719009715913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67E-4188-A539-5ADBAC277FD4}"/>
                </c:ext>
              </c:extLst>
            </c:dLbl>
            <c:dLbl>
              <c:idx val="8"/>
              <c:layout>
                <c:manualLayout>
                  <c:x val="0.11877077245767995"/>
                  <c:y val="-5.6667986711153986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67E-4188-A539-5ADBAC277FD4}"/>
                </c:ext>
              </c:extLst>
            </c:dLbl>
            <c:dLbl>
              <c:idx val="9"/>
              <c:layout>
                <c:manualLayout>
                  <c:x val="3.8027568556639621E-2"/>
                  <c:y val="-0.12372303615010626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67E-4188-A539-5ADBAC277FD4}"/>
                </c:ext>
              </c:extLst>
            </c:dLbl>
            <c:dLbl>
              <c:idx val="10"/>
              <c:layout>
                <c:manualLayout>
                  <c:x val="-1.324685476714127E-2"/>
                  <c:y val="-1.3778846095301384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67E-4188-A539-5ADBAC277FD4}"/>
                </c:ext>
              </c:extLst>
            </c:dLbl>
            <c:dLbl>
              <c:idx val="11"/>
              <c:layout>
                <c:manualLayout>
                  <c:x val="5.5069684359035004E-2"/>
                  <c:y val="2.986268340989068E-3"/>
                </c:manualLayout>
              </c:layout>
              <c:tx>
                <c:rich>
                  <a:bodyPr/>
                  <a:lstStyle/>
                  <a:p>
                    <a:fld id="{DFE424B7-19A6-42E8-9065-C193B0B5B708}" type="VALUE">
                      <a:rPr lang="en-US" dirty="0"/>
                      <a:pPr/>
                      <a:t>[ЗНАЧЕНИЕ]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0,1</a:t>
                    </a:r>
                  </a:p>
                </c:rich>
              </c:tx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967E-4188-A539-5ADBAC277FD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Percent val="1"/>
            <c:separator>
</c:separator>
            <c:showLeaderLines val="1"/>
            <c:leaderLines>
              <c:spPr>
                <a:ln w="9525" cap="flat" cmpd="sng" algn="ctr">
                  <a:solidFill>
                    <a:srgbClr val="44546A">
                      <a:lumMod val="75000"/>
                    </a:srgbClr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Общегосударственные расходы</c:v>
                </c:pt>
                <c:pt idx="1">
                  <c:v>Национальная экономика 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 и кинематография</c:v>
                </c:pt>
                <c:pt idx="5">
                  <c:v>Социальная политика</c:v>
                </c:pt>
                <c:pt idx="6">
                  <c:v>Физическая культура и спорт</c:v>
                </c:pt>
                <c:pt idx="7">
                  <c:v>Обслуживание муниципального долга</c:v>
                </c:pt>
                <c:pt idx="8">
                  <c:v>Межбюджетные трансферты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4117.6000000000004</c:v>
                </c:pt>
                <c:pt idx="1">
                  <c:v>390199</c:v>
                </c:pt>
                <c:pt idx="2">
                  <c:v>58997.5</c:v>
                </c:pt>
                <c:pt idx="3">
                  <c:v>3739052.5</c:v>
                </c:pt>
                <c:pt idx="4">
                  <c:v>303861.59999999998</c:v>
                </c:pt>
                <c:pt idx="5">
                  <c:v>179126.9</c:v>
                </c:pt>
                <c:pt idx="6">
                  <c:v>135217.60000000001</c:v>
                </c:pt>
                <c:pt idx="7">
                  <c:v>12416.3</c:v>
                </c:pt>
                <c:pt idx="8" formatCode="#,##0.00">
                  <c:v>23620.7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67E-4188-A539-5ADBAC277FD4}"/>
            </c:ext>
          </c:extLst>
        </c:ser>
      </c:pie3DChart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7382556556634365"/>
          <c:y val="4.6839777659113173E-2"/>
          <c:w val="0.31630772618303482"/>
          <c:h val="0.88918883564908979"/>
        </c:manualLayout>
      </c:layout>
      <c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="" xmlns:c16r2="http://schemas.microsoft.com/office/drawing/2015/06/chart"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 w="38100" cap="flat" cmpd="sng" algn="ctr">
      <a:solidFill>
        <a:srgbClr val="44546A">
          <a:lumMod val="75000"/>
        </a:srgbClr>
      </a:solidFill>
      <a:prstDash val="solid"/>
    </a:ln>
    <a:effectLst/>
  </c:spPr>
  <c:txPr>
    <a:bodyPr/>
    <a:lstStyle/>
    <a:p>
      <a:pPr>
        <a:defRPr sz="1800"/>
      </a:pPr>
      <a:endParaRPr lang="ru-RU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355</a:t>
            </a:r>
            <a:r>
              <a:rPr lang="ru-RU" sz="1800" baseline="0" dirty="0" smtClean="0"/>
              <a:t> 444,4 тыс. руб.</a:t>
            </a:r>
          </a:p>
        </c:rich>
      </c:tx>
      <c:layout>
        <c:manualLayout>
          <c:xMode val="edge"/>
          <c:yMode val="edge"/>
          <c:x val="2.7172957970418212E-2"/>
          <c:y val="1.6033572027350503E-2"/>
        </c:manualLayout>
      </c:layout>
    </c:title>
    <c:view3D>
      <c:rotX val="30"/>
      <c:rotY val="10"/>
      <c:perspective val="30"/>
    </c:view3D>
    <c:floor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798948265007621E-3"/>
          <c:y val="5.8114062595195515E-3"/>
          <c:w val="0.64109844555424644"/>
          <c:h val="0.8809628231271795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explosion val="18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7E-4188-A539-5ADBAC277FD4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7E-4188-A539-5ADBAC277FD4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67E-4188-A539-5ADBAC277FD4}"/>
              </c:ext>
            </c:extLst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67E-4188-A539-5ADBAC277FD4}"/>
              </c:ext>
            </c:extLst>
          </c:dPt>
          <c:dLbls>
            <c:dLbl>
              <c:idx val="0"/>
              <c:layout>
                <c:manualLayout>
                  <c:x val="4.8045866389678255E-2"/>
                  <c:y val="3.2533123559747842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7E-4188-A539-5ADBAC277FD4}"/>
                </c:ext>
              </c:extLst>
            </c:dLbl>
            <c:dLbl>
              <c:idx val="1"/>
              <c:layout>
                <c:manualLayout>
                  <c:x val="-1.7731965524580288E-2"/>
                  <c:y val="-2.1511722711813615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7E-4188-A539-5ADBAC277FD4}"/>
                </c:ext>
              </c:extLst>
            </c:dLbl>
            <c:dLbl>
              <c:idx val="2"/>
              <c:layout>
                <c:manualLayout>
                  <c:x val="6.4431930588703473E-2"/>
                  <c:y val="2.9070022685651613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7E-4188-A539-5ADBAC277FD4}"/>
                </c:ext>
              </c:extLst>
            </c:dLbl>
            <c:dLbl>
              <c:idx val="3"/>
              <c:layout>
                <c:manualLayout>
                  <c:x val="-3.3004364976849991E-2"/>
                  <c:y val="-1.8508472176926579E-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67E-4188-A539-5ADBAC277FD4}"/>
                </c:ext>
              </c:extLst>
            </c:dLbl>
            <c:dLbl>
              <c:idx val="4"/>
              <c:layout>
                <c:manualLayout>
                  <c:x val="3.4929184575207821E-2"/>
                  <c:y val="0.14021627525257049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67E-4188-A539-5ADBAC277FD4}"/>
                </c:ext>
              </c:extLst>
            </c:dLbl>
            <c:dLbl>
              <c:idx val="5"/>
              <c:layout>
                <c:manualLayout>
                  <c:x val="-8.3292619427827952E-2"/>
                  <c:y val="-6.0996806806412887E-3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67E-4188-A539-5ADBAC277FD4}"/>
                </c:ext>
              </c:extLst>
            </c:dLbl>
            <c:dLbl>
              <c:idx val="6"/>
              <c:layout>
                <c:manualLayout>
                  <c:x val="-5.8200193285083447E-2"/>
                  <c:y val="-0.12476100325770373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67E-4188-A539-5ADBAC277FD4}"/>
                </c:ext>
              </c:extLst>
            </c:dLbl>
            <c:dLbl>
              <c:idx val="7"/>
              <c:layout>
                <c:manualLayout>
                  <c:x val="-2.4351879242333181E-2"/>
                  <c:y val="-0.12453253401951762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67E-4188-A539-5ADBAC277FD4}"/>
                </c:ext>
              </c:extLst>
            </c:dLbl>
            <c:dLbl>
              <c:idx val="8"/>
              <c:layout>
                <c:manualLayout>
                  <c:x val="9.7521460132276777E-2"/>
                  <c:y val="3.0699993907487002E-3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67E-4188-A539-5ADBAC277FD4}"/>
                </c:ext>
              </c:extLst>
            </c:dLbl>
            <c:dLbl>
              <c:idx val="9"/>
              <c:layout>
                <c:manualLayout>
                  <c:x val="3.8027568556639621E-2"/>
                  <c:y val="-0.12372303615010628"/>
                </c:manualLayout>
              </c:layout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67E-4188-A539-5ADBAC277FD4}"/>
                </c:ext>
              </c:extLst>
            </c:dLbl>
            <c:dLbl>
              <c:idx val="10"/>
              <c:layout>
                <c:manualLayout>
                  <c:x val="-1.3246854767141275E-2"/>
                  <c:y val="-1.3778846095301384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67E-4188-A539-5ADBAC277FD4}"/>
                </c:ext>
              </c:extLst>
            </c:dLbl>
            <c:dLbl>
              <c:idx val="11"/>
              <c:layout>
                <c:manualLayout>
                  <c:x val="5.5069684359035039E-2"/>
                  <c:y val="2.986268340989068E-3"/>
                </c:manualLayout>
              </c:layout>
              <c:tx>
                <c:rich>
                  <a:bodyPr/>
                  <a:lstStyle/>
                  <a:p>
                    <a:fld id="{DFE424B7-19A6-42E8-9065-C193B0B5B708}" type="VALUE">
                      <a:rPr lang="en-US" dirty="0"/>
                      <a:pPr/>
                      <a:t>[ЗНАЧЕНИЕ]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0,1</a:t>
                    </a:r>
                  </a:p>
                </c:rich>
              </c:tx>
              <c:showVal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967E-4188-A539-5ADBAC277FD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Percent val="1"/>
            <c:separator>
</c:separator>
            <c:showLeaderLines val="1"/>
            <c:leaderLines>
              <c:spPr>
                <a:ln w="9525" cap="flat" cmpd="sng" algn="ctr">
                  <a:solidFill>
                    <a:srgbClr val="44546A">
                      <a:lumMod val="75000"/>
                    </a:srgbClr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Содержание органов местного самоуправления </c:v>
                </c:pt>
                <c:pt idx="1">
                  <c:v>Содержание МКУ "Автообслуживание"</c:v>
                </c:pt>
                <c:pt idx="2">
                  <c:v>Содержание МБУ "Архив"</c:v>
                </c:pt>
                <c:pt idx="3">
                  <c:v>Обеспечение деятельности  учреждений и некоммерческих организаций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314326.2</c:v>
                </c:pt>
                <c:pt idx="1">
                  <c:v>39522.1</c:v>
                </c:pt>
                <c:pt idx="2">
                  <c:v>1048.4000000000001</c:v>
                </c:pt>
                <c:pt idx="3">
                  <c:v>547.70000000000005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67E-4188-A539-5ADBAC277FD4}"/>
            </c:ext>
          </c:extLst>
        </c:ser>
      </c:pie3DChart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8049268733735457"/>
          <c:y val="9.5199099741605758E-2"/>
          <c:w val="0.29620747267397635"/>
          <c:h val="0.82376151753748383"/>
        </c:manualLayout>
      </c:layout>
      <c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="" xmlns:c16r2="http://schemas.microsoft.com/office/drawing/2015/06/chart"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 w="38100" cap="flat" cmpd="sng" algn="ctr">
      <a:solidFill>
        <a:srgbClr val="44546A">
          <a:lumMod val="75000"/>
        </a:srgbClr>
      </a:solidFill>
      <a:prstDash val="solid"/>
    </a:ln>
    <a:effectLst/>
  </c:spPr>
  <c:txPr>
    <a:bodyPr/>
    <a:lstStyle/>
    <a:p>
      <a:pPr>
        <a:defRPr sz="1800"/>
      </a:pPr>
      <a:endParaRPr lang="ru-RU"/>
    </a:p>
  </c:txPr>
  <c:externalData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0298903839151043"/>
          <c:y val="6.7653632092629104E-2"/>
          <c:w val="0.51219355216594153"/>
          <c:h val="0.83638652021921456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207343.5</c:v>
                </c:pt>
                <c:pt idx="1">
                  <c:v>221349.8</c:v>
                </c:pt>
                <c:pt idx="2">
                  <c:v>241527.3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67E-4188-A539-5ADBAC277FD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358670.3</c:v>
                </c:pt>
                <c:pt idx="1">
                  <c:v>377591.9</c:v>
                </c:pt>
                <c:pt idx="2">
                  <c:v>427578.9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367-4AF2-BB6C-D3762C06068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131731.6</c:v>
                </c:pt>
                <c:pt idx="1">
                  <c:v>106348.7</c:v>
                </c:pt>
                <c:pt idx="2">
                  <c:v>114365.8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367-4AF2-BB6C-D3762C06068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3715276.7</c:v>
                </c:pt>
                <c:pt idx="1">
                  <c:v>3924657.5</c:v>
                </c:pt>
                <c:pt idx="2">
                  <c:v>3754502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67-4AF2-BB6C-D3762C06068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Культура и кинематография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Лист1!$F$2:$F$4</c:f>
              <c:numCache>
                <c:formatCode>#,##0.0</c:formatCode>
                <c:ptCount val="3"/>
                <c:pt idx="0">
                  <c:v>281307.3</c:v>
                </c:pt>
                <c:pt idx="1">
                  <c:v>295831.7</c:v>
                </c:pt>
                <c:pt idx="2">
                  <c:v>308825.8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67-4AF2-BB6C-D3762C060689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Лист1!$G$2:$G$4</c:f>
              <c:numCache>
                <c:formatCode>#,##0.0</c:formatCode>
                <c:ptCount val="3"/>
                <c:pt idx="0">
                  <c:v>204860.5</c:v>
                </c:pt>
                <c:pt idx="1">
                  <c:v>212602.9</c:v>
                </c:pt>
                <c:pt idx="2">
                  <c:v>179126.9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367-4AF2-BB6C-D3762C060689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Лист1!$H$2:$H$4</c:f>
              <c:numCache>
                <c:formatCode>#,##0.0</c:formatCode>
                <c:ptCount val="3"/>
                <c:pt idx="0">
                  <c:v>120547.4</c:v>
                </c:pt>
                <c:pt idx="1">
                  <c:v>128347.7</c:v>
                </c:pt>
                <c:pt idx="2">
                  <c:v>139542.70000000001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367-4AF2-BB6C-D3762C060689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Лист1!$I$2:$I$4</c:f>
              <c:numCache>
                <c:formatCode>#,##0.0</c:formatCode>
                <c:ptCount val="3"/>
                <c:pt idx="0">
                  <c:v>606</c:v>
                </c:pt>
                <c:pt idx="1">
                  <c:v>606</c:v>
                </c:pt>
                <c:pt idx="2">
                  <c:v>547.70000000000005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367-4AF2-BB6C-D3762C060689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Обслуживание государственного и муниципального долга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Лист1!$J$2:$J$4</c:f>
              <c:numCache>
                <c:formatCode>#,##0.0</c:formatCode>
                <c:ptCount val="3"/>
                <c:pt idx="0">
                  <c:v>55600</c:v>
                </c:pt>
                <c:pt idx="1">
                  <c:v>26820.400000000001</c:v>
                </c:pt>
                <c:pt idx="2">
                  <c:v>12416.3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7367-4AF2-BB6C-D3762C060689}"/>
            </c:ext>
          </c:extLst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Лист1!$K$2:$K$4</c:f>
              <c:numCache>
                <c:formatCode>#,##0.0</c:formatCode>
                <c:ptCount val="3"/>
                <c:pt idx="0">
                  <c:v>21982.799999999996</c:v>
                </c:pt>
                <c:pt idx="1">
                  <c:v>22788.2</c:v>
                </c:pt>
                <c:pt idx="2">
                  <c:v>23620.7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367-4AF2-BB6C-D3762C060689}"/>
            </c:ext>
          </c:extLst>
        </c:ser>
        <c:gapWidth val="100"/>
        <c:shape val="box"/>
        <c:axId val="186328960"/>
        <c:axId val="186330496"/>
        <c:axId val="0"/>
      </c:bar3DChart>
      <c:catAx>
        <c:axId val="186328960"/>
        <c:scaling>
          <c:orientation val="minMax"/>
        </c:scaling>
        <c:axPos val="b"/>
        <c:numFmt formatCode="General" sourceLinked="1"/>
        <c:tickLblPos val="nextTo"/>
        <c:crossAx val="186330496"/>
        <c:crosses val="autoZero"/>
        <c:auto val="1"/>
        <c:lblAlgn val="ctr"/>
        <c:lblOffset val="100"/>
      </c:catAx>
      <c:valAx>
        <c:axId val="186330496"/>
        <c:scaling>
          <c:orientation val="minMax"/>
        </c:scaling>
        <c:axPos val="l"/>
        <c:majorGridlines/>
        <c:numFmt formatCode="0%" sourceLinked="1"/>
        <c:tickLblPos val="nextTo"/>
        <c:crossAx val="186328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940573188927265"/>
          <c:y val="1.2588783894635761E-2"/>
          <c:w val="0.30929930957063584"/>
          <c:h val="0.95998998589197848"/>
        </c:manualLayout>
      </c:layout>
      <c:txPr>
        <a:bodyPr rot="0" vert="horz"/>
        <a:lstStyle/>
        <a:p>
          <a:pPr>
            <a:defRPr sz="1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771440854397932E-3"/>
          <c:y val="0.13768261859793371"/>
          <c:w val="0.56717007289045185"/>
          <c:h val="0.7247173153600218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859-4F3A-9F61-F8930A78A0DD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859-4F3A-9F61-F8930A78A0D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200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68,8,0%</a:t>
                    </a:r>
                    <a:endParaRPr lang="ru-RU" sz="1200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59-4F3A-9F61-F8930A78A0DD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бюджеты вышестоящих уровней</c:v>
                </c:pt>
                <c:pt idx="1">
                  <c:v>бюджет Энгельсского муниципального района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0.68799999999999994</c:v>
                </c:pt>
                <c:pt idx="1">
                  <c:v>0.31200000000000244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859-4F3A-9F61-F8930A78A0DD}"/>
            </c:ext>
          </c:extLst>
        </c:ser>
        <c:dLbls>
          <c:showPercent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5345801725978139"/>
          <c:y val="0.16767697107728768"/>
          <c:w val="0.42353742238581782"/>
          <c:h val="0.74406084509128612"/>
        </c:manualLayout>
      </c:layout>
      <c:spPr>
        <a:blipFill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rgbClr val="4BACC6">
        <a:lumMod val="50000"/>
      </a:srgbClr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771440854397932E-3"/>
          <c:y val="0.13768261859793371"/>
          <c:w val="0.56717007289045185"/>
          <c:h val="0.7247173153600218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CD-48DE-8ECB-670985A082A1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ECD-48DE-8ECB-670985A082A1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200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5,5%</a:t>
                    </a:r>
                    <a:endParaRPr lang="ru-RU" sz="1200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CD-48DE-8ECB-670985A082A1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бюджеты вышестоящих уровней</c:v>
                </c:pt>
                <c:pt idx="1">
                  <c:v>бюджет Энгельсского муниципального района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5.5000000000000014E-2</c:v>
                </c:pt>
                <c:pt idx="1">
                  <c:v>0.94499999999999995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ECD-48DE-8ECB-670985A082A1}"/>
            </c:ext>
          </c:extLst>
        </c:ser>
        <c:dLbls>
          <c:showPercent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4545303435327763"/>
          <c:y val="0.16767697107728768"/>
          <c:w val="0.43154250492532331"/>
          <c:h val="0.74406084509128612"/>
        </c:manualLayout>
      </c:layout>
      <c:spPr>
        <a:blipFill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rgbClr val="4BACC6">
        <a:lumMod val="50000"/>
      </a:srgbClr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7917297357491402E-2"/>
          <c:y val="0.10828773654779099"/>
          <c:w val="0.56717007289045185"/>
          <c:h val="0.7247173153600218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27"/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199-45AF-9380-F99DD3B37ADD}"/>
              </c:ext>
            </c:extLst>
          </c:dPt>
          <c:dPt>
            <c:idx val="1"/>
            <c:explosion val="2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199-45AF-9380-F99DD3B37ADD}"/>
              </c:ext>
            </c:extLst>
          </c:dPt>
          <c:dLbls>
            <c:dLbl>
              <c:idx val="0"/>
              <c:layout>
                <c:manualLayout>
                  <c:x val="3.0672920400148802E-2"/>
                  <c:y val="-0.1126803811922133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1,7,0%</a:t>
                    </a:r>
                    <a:endParaRPr lang="ru-RU" sz="1200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99-45AF-9380-F99DD3B37ADD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бюджеты вышестоящих уровней</c:v>
                </c:pt>
                <c:pt idx="1">
                  <c:v>бюджет Энгельсского муниципального района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1.7000000000000001E-2</c:v>
                </c:pt>
                <c:pt idx="1">
                  <c:v>0.98299999999999998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199-45AF-9380-F99DD3B37ADD}"/>
            </c:ext>
          </c:extLst>
        </c:ser>
        <c:dLbls>
          <c:showPercent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2060155875151404"/>
          <c:y val="0.16767697107728768"/>
          <c:w val="0.45639358956909548"/>
          <c:h val="0.77345572714142863"/>
        </c:manualLayout>
      </c:layout>
      <c:spPr>
        <a:blipFill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rgbClr val="4BACC6">
        <a:lumMod val="50000"/>
      </a:srgbClr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autoTitleDeleted val="1"/>
    <c:plotArea>
      <c:layout>
        <c:manualLayout>
          <c:layoutTarget val="inner"/>
          <c:xMode val="edge"/>
          <c:yMode val="edge"/>
          <c:x val="2.255877648212162E-2"/>
          <c:y val="7.3995154574374208E-2"/>
          <c:w val="0.53026769421326059"/>
          <c:h val="0.9022206181622600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8"/>
          <c:dLbls>
            <c:dLbl>
              <c:idx val="0"/>
              <c:layout>
                <c:manualLayout>
                  <c:x val="0.39077344529648012"/>
                  <c:y val="-0.3613924555274883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E5-4A9A-9E72-20DE92A15FF4}"/>
                </c:ext>
              </c:extLst>
            </c:dLbl>
            <c:dLbl>
              <c:idx val="1"/>
              <c:layout>
                <c:manualLayout>
                  <c:x val="0.17259217817802491"/>
                  <c:y val="-4.778049480137763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E5-4A9A-9E72-20DE92A15FF4}"/>
                </c:ext>
              </c:extLst>
            </c:dLbl>
            <c:dLbl>
              <c:idx val="2"/>
              <c:layout>
                <c:manualLayout>
                  <c:x val="0.13538211038596451"/>
                  <c:y val="5.77726425319504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E5-4A9A-9E72-20DE92A15FF4}"/>
                </c:ext>
              </c:extLst>
            </c:dLbl>
            <c:dLbl>
              <c:idx val="3"/>
              <c:layout>
                <c:manualLayout>
                  <c:x val="0.13322871682041931"/>
                  <c:y val="0.1692951931450690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2E5-4A9A-9E72-20DE92A15FF4}"/>
                </c:ext>
              </c:extLst>
            </c:dLbl>
            <c:dLbl>
              <c:idx val="4"/>
              <c:layout>
                <c:manualLayout>
                  <c:x val="0.12813571978254482"/>
                  <c:y val="0.1402119331354977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2E5-4A9A-9E72-20DE92A15F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Образование</c:v>
                </c:pt>
                <c:pt idx="1">
                  <c:v>Культура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</c:strCache>
            </c:strRef>
          </c:cat>
          <c:val>
            <c:numRef>
              <c:f>Лист1!$B$2:$B$5</c:f>
              <c:numCache>
                <c:formatCode>#,##0.0_р_.</c:formatCode>
                <c:ptCount val="4"/>
                <c:pt idx="0">
                  <c:v>3754502</c:v>
                </c:pt>
                <c:pt idx="1">
                  <c:v>308825.8</c:v>
                </c:pt>
                <c:pt idx="2">
                  <c:v>179126.9</c:v>
                </c:pt>
                <c:pt idx="3">
                  <c:v>139542.70000000001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2E5-4A9A-9E72-20DE92A15FF4}"/>
            </c:ext>
          </c:extLst>
        </c:ser>
        <c:firstSliceAng val="130"/>
        <c:holeSize val="50"/>
      </c:doughnutChart>
    </c:plotArea>
    <c:legend>
      <c:legendPos val="r"/>
      <c:layout>
        <c:manualLayout>
          <c:xMode val="edge"/>
          <c:yMode val="edge"/>
          <c:x val="0.73976150734060264"/>
          <c:y val="8.6384827320785021E-2"/>
          <c:w val="0.24790798695370544"/>
          <c:h val="0.86301149485522188"/>
        </c:manualLayout>
      </c:layout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Средняя </a:t>
            </a:r>
            <a:r>
              <a:rPr lang="ru-RU" sz="1200" b="1" baseline="0" dirty="0" err="1" smtClean="0">
                <a:solidFill>
                  <a:schemeClr val="tx2">
                    <a:lumMod val="75000"/>
                  </a:schemeClr>
                </a:solidFill>
              </a:rPr>
              <a:t>з</a:t>
            </a: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/плата педагогических работников </a:t>
            </a:r>
          </a:p>
          <a:p>
            <a:pPr>
              <a:defRPr sz="12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 в наших школах,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21726712431728387"/>
          <c:y val="8.596124587846702E-3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1782828015932557"/>
          <c:y val="0.29070209756130572"/>
          <c:w val="0.7821718779674488"/>
          <c:h val="0.66476990449633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8F79"/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Lbls>
            <c:dLbl>
              <c:idx val="0"/>
              <c:layout>
                <c:manualLayout>
                  <c:x val="-0.19386153915128054"/>
                  <c:y val="1.339986121935688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75-43E4-B762-E27AC63FEB3B}"/>
                </c:ext>
              </c:extLst>
            </c:dLbl>
            <c:dLbl>
              <c:idx val="1"/>
              <c:layout>
                <c:manualLayout>
                  <c:x val="-0.19566535060985468"/>
                  <c:y val="-2.622969616605920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75-43E4-B762-E27AC63FEB3B}"/>
                </c:ext>
              </c:extLst>
            </c:dLbl>
            <c:dLbl>
              <c:idx val="2"/>
              <c:layout>
                <c:manualLayout>
                  <c:x val="-0.15127763926892579"/>
                  <c:y val="-3.5230341274218056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75-43E4-B762-E27AC63FEB3B}"/>
                </c:ext>
              </c:extLst>
            </c:dLbl>
            <c:dLbl>
              <c:idx val="3"/>
              <c:layout>
                <c:manualLayout>
                  <c:x val="-6.6747334520415189E-2"/>
                  <c:y val="-2.5843316246899846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75-43E4-B762-E27AC63FEB3B}"/>
                </c:ext>
              </c:extLst>
            </c:dLbl>
            <c:dLbl>
              <c:idx val="4"/>
              <c:layout>
                <c:manualLayout>
                  <c:x val="-1.2603173377786457E-2"/>
                  <c:y val="-6.0301071242765104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E8-460A-86AC-13604536ECC0}"/>
                </c:ext>
              </c:extLst>
            </c:dLbl>
            <c:numFmt formatCode="#,##0.0\ _₽" sourceLinked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="" xmlns:c16r2="http://schemas.microsoft.com/office/drawing/2015/06/chart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#,##0">
                  <c:v>26009.599999999897</c:v>
                </c:pt>
                <c:pt idx="1">
                  <c:v>27822.5</c:v>
                </c:pt>
                <c:pt idx="2">
                  <c:v>32097.200000000001</c:v>
                </c:pt>
                <c:pt idx="3" formatCode="#,##0.0">
                  <c:v>32286</c:v>
                </c:pt>
                <c:pt idx="4">
                  <c:v>33522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E75-43E4-B762-E27AC63FEB3B}"/>
            </c:ext>
          </c:extLst>
        </c:ser>
        <c:dLbls>
          <c:showVal val="1"/>
        </c:dLbls>
        <c:gapWidth val="100"/>
        <c:overlap val="-70"/>
        <c:axId val="189082624"/>
        <c:axId val="189084416"/>
      </c:barChart>
      <c:catAx>
        <c:axId val="18908262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084416"/>
        <c:crosses val="autoZero"/>
        <c:auto val="1"/>
        <c:lblAlgn val="ctr"/>
        <c:lblOffset val="100"/>
      </c:catAx>
      <c:valAx>
        <c:axId val="189084416"/>
        <c:scaling>
          <c:orientation val="minMax"/>
        </c:scaling>
        <c:delete val="1"/>
        <c:axPos val="b"/>
        <c:numFmt formatCode="#,##0" sourceLinked="1"/>
        <c:majorTickMark val="none"/>
        <c:tickLblPos val="none"/>
        <c:crossAx val="18908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pattFill prst="smGrid">
      <a:fgClr>
        <a:schemeClr val="tx2">
          <a:lumMod val="20000"/>
          <a:lumOff val="80000"/>
        </a:schemeClr>
      </a:fgClr>
      <a:bgClr>
        <a:schemeClr val="bg1"/>
      </a:bgClr>
    </a:pattFill>
    <a:ln w="28575">
      <a:solidFill>
        <a:schemeClr val="tx2">
          <a:lumMod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2"/>
  <c:userShapes r:id="rId3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Средняя </a:t>
            </a:r>
            <a:r>
              <a:rPr lang="ru-RU" sz="1200" b="1" baseline="0" dirty="0" err="1" smtClean="0">
                <a:solidFill>
                  <a:schemeClr val="tx2">
                    <a:lumMod val="75000"/>
                  </a:schemeClr>
                </a:solidFill>
              </a:rPr>
              <a:t>з</a:t>
            </a: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/плата  педагогических работников в наших детских садах,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2592246464310947"/>
          <c:y val="1.6568075920999986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1782807777375537"/>
          <c:y val="0.28897264380250515"/>
          <c:w val="0.7821718779674488"/>
          <c:h val="0.6282487001509266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Lbls>
            <c:dLbl>
              <c:idx val="0"/>
              <c:layout>
                <c:manualLayout>
                  <c:x val="-0.45904285976816822"/>
                  <c:y val="3.6098162386481551E-2"/>
                </c:manualLayout>
              </c:layout>
              <c:numFmt formatCode="#,##0.0\ _₽" sourceLinked="0"/>
              <c:spPr>
                <a:blipFill dpi="0" rotWithShape="1">
                  <a:blip xmlns:r="http://schemas.openxmlformats.org/officeDocument/2006/relationships" r:embed="rId1">
                    <a:extLst>
                      <a:ext uri="{28A0092B-C50C-407E-A947-70E740481C1C}">
                        <a14:useLocalDpi xmlns="" xmlns:c16r2="http://schemas.microsoft.com/office/drawing/2015/06/chart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8585419793255553"/>
                      <c:h val="0.145027926609155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59C-4926-8236-50FCC0133956}"/>
                </c:ext>
              </c:extLst>
            </c:dLbl>
            <c:dLbl>
              <c:idx val="1"/>
              <c:layout>
                <c:manualLayout>
                  <c:x val="-0.32306836719383386"/>
                  <c:y val="9.0011550113839548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9C-4926-8236-50FCC0133956}"/>
                </c:ext>
              </c:extLst>
            </c:dLbl>
            <c:dLbl>
              <c:idx val="2"/>
              <c:layout>
                <c:manualLayout>
                  <c:x val="-0.19672105877589721"/>
                  <c:y val="2.505323015723654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9C-4926-8236-50FCC0133956}"/>
                </c:ext>
              </c:extLst>
            </c:dLbl>
            <c:dLbl>
              <c:idx val="3"/>
              <c:layout>
                <c:manualLayout>
                  <c:x val="-9.1430430823174633E-2"/>
                  <c:y val="2.8294088777200885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9C-4926-8236-50FCC0133956}"/>
                </c:ext>
              </c:extLst>
            </c:dLbl>
            <c:dLbl>
              <c:idx val="4"/>
              <c:layout>
                <c:manualLayout>
                  <c:x val="-6.3008909920279674E-2"/>
                  <c:y val="-4.5123147108565555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9D-4265-8BB3-B3EF731EFA95}"/>
                </c:ext>
              </c:extLst>
            </c:dLbl>
            <c:numFmt formatCode="#,##0.0\ _₽" sourceLinked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="" xmlns:c16r2="http://schemas.microsoft.com/office/drawing/2015/06/chart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22209.8</c:v>
                </c:pt>
                <c:pt idx="1">
                  <c:v>23701.599999999897</c:v>
                </c:pt>
                <c:pt idx="2">
                  <c:v>27327.8</c:v>
                </c:pt>
                <c:pt idx="3">
                  <c:v>29374.6</c:v>
                </c:pt>
                <c:pt idx="4">
                  <c:v>33727.9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9C-4926-8236-50FCC0133956}"/>
            </c:ext>
          </c:extLst>
        </c:ser>
        <c:dLbls>
          <c:showVal val="1"/>
        </c:dLbls>
        <c:gapWidth val="100"/>
        <c:overlap val="-70"/>
        <c:axId val="189164928"/>
        <c:axId val="189252736"/>
      </c:barChart>
      <c:catAx>
        <c:axId val="18916492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252736"/>
        <c:crosses val="autoZero"/>
        <c:auto val="1"/>
        <c:lblAlgn val="ctr"/>
        <c:lblOffset val="100"/>
      </c:catAx>
      <c:valAx>
        <c:axId val="189252736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89164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pattFill prst="smGrid">
      <a:fgClr>
        <a:schemeClr val="tx2">
          <a:lumMod val="20000"/>
          <a:lumOff val="80000"/>
        </a:schemeClr>
      </a:fgClr>
      <a:bgClr>
        <a:schemeClr val="bg1"/>
      </a:bgClr>
    </a:pattFill>
    <a:ln w="28575">
      <a:solidFill>
        <a:schemeClr val="tx2">
          <a:lumMod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2"/>
  <c:userShapes r:id="rId3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Средняя з/плата в наших учреждениях  дополнительного образования ,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3077864258556141"/>
          <c:y val="1.6758482328093266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1782828015932557"/>
          <c:y val="0.40374464995992232"/>
          <c:w val="0.7821718779674488"/>
          <c:h val="0.52593981740547602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Lbls>
            <c:dLbl>
              <c:idx val="0"/>
              <c:layout>
                <c:manualLayout>
                  <c:x val="-0.30163140558740936"/>
                  <c:y val="5.058583704973282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EB-4257-93FE-A792199232C9}"/>
                </c:ext>
              </c:extLst>
            </c:dLbl>
            <c:dLbl>
              <c:idx val="1"/>
              <c:layout>
                <c:manualLayout>
                  <c:x val="-0.19874837482170624"/>
                  <c:y val="2.645400850376141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8585424888473837"/>
                      <c:h val="0.151106672071731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EEB-4257-93FE-A792199232C9}"/>
                </c:ext>
              </c:extLst>
            </c:dLbl>
            <c:dLbl>
              <c:idx val="2"/>
              <c:layout>
                <c:manualLayout>
                  <c:x val="-0.15051831052282605"/>
                  <c:y val="-1.4958539353945021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EB-4257-93FE-A792199232C9}"/>
                </c:ext>
              </c:extLst>
            </c:dLbl>
            <c:dLbl>
              <c:idx val="3"/>
              <c:layout>
                <c:manualLayout>
                  <c:x val="-0.1070293813752342"/>
                  <c:y val="-1.9103245521078713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EB-4257-93FE-A792199232C9}"/>
                </c:ext>
              </c:extLst>
            </c:dLbl>
            <c:dLbl>
              <c:idx val="4"/>
              <c:layout>
                <c:manualLayout>
                  <c:x val="-0.12200791937911154"/>
                  <c:y val="-3.490554888288501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D9-40BB-BE5E-3DF3492103F0}"/>
                </c:ext>
              </c:extLst>
            </c:dLbl>
            <c:numFmt formatCode="#,##0.0\ _₽" sourceLinked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="" xmlns:c16r2="http://schemas.microsoft.com/office/drawing/2015/06/chart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25708.3</c:v>
                </c:pt>
                <c:pt idx="1">
                  <c:v>27282.6</c:v>
                </c:pt>
                <c:pt idx="2">
                  <c:v>29762.400000000001</c:v>
                </c:pt>
                <c:pt idx="3">
                  <c:v>31617.5</c:v>
                </c:pt>
                <c:pt idx="4">
                  <c:v>34403.599999999999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EEB-4257-93FE-A792199232C9}"/>
            </c:ext>
          </c:extLst>
        </c:ser>
        <c:dLbls>
          <c:showVal val="1"/>
        </c:dLbls>
        <c:gapWidth val="100"/>
        <c:overlap val="-70"/>
        <c:axId val="189471744"/>
        <c:axId val="189481728"/>
      </c:barChart>
      <c:catAx>
        <c:axId val="18947174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481728"/>
        <c:crosses val="autoZero"/>
        <c:auto val="1"/>
        <c:lblAlgn val="ctr"/>
        <c:lblOffset val="100"/>
      </c:catAx>
      <c:valAx>
        <c:axId val="189481728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89471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pattFill prst="smGrid">
      <a:fgClr>
        <a:schemeClr val="tx2">
          <a:lumMod val="20000"/>
          <a:lumOff val="80000"/>
        </a:schemeClr>
      </a:fgClr>
      <a:bgClr>
        <a:schemeClr val="bg1"/>
      </a:bgClr>
    </a:pattFill>
    <a:ln w="28575">
      <a:solidFill>
        <a:schemeClr val="tx2">
          <a:lumMod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2"/>
  <c:userShapes r:id="rId3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Средняя з/плата в наших учреждениях культуры и искусства ,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3204013883800844"/>
          <c:y val="8.7185125847615464E-4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1782828015932557"/>
          <c:y val="0.34269912077628673"/>
          <c:w val="0.7821718779674488"/>
          <c:h val="0.58698508108700398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A85C63"/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Lbls>
            <c:dLbl>
              <c:idx val="0"/>
              <c:layout>
                <c:manualLayout>
                  <c:x val="-0.11577380801847063"/>
                  <c:y val="4.03086111096941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F9-4BE2-A5A7-4BD85BC8A0BA}"/>
                </c:ext>
              </c:extLst>
            </c:dLbl>
            <c:dLbl>
              <c:idx val="1"/>
              <c:layout>
                <c:manualLayout>
                  <c:x val="-0.14394339540387832"/>
                  <c:y val="1.696634029113609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F9-4BE2-A5A7-4BD85BC8A0BA}"/>
                </c:ext>
              </c:extLst>
            </c:dLbl>
            <c:dLbl>
              <c:idx val="2"/>
              <c:layout>
                <c:manualLayout>
                  <c:x val="-0.1663165850532132"/>
                  <c:y val="-9.6777403044018065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F9-4BE2-A5A7-4BD85BC8A0BA}"/>
                </c:ext>
              </c:extLst>
            </c:dLbl>
            <c:dLbl>
              <c:idx val="3"/>
              <c:layout>
                <c:manualLayout>
                  <c:x val="-7.543586071515597E-2"/>
                  <c:y val="-4.4355655755090849E-17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F9-4BE2-A5A7-4BD85BC8A0BA}"/>
                </c:ext>
              </c:extLst>
            </c:dLbl>
            <c:dLbl>
              <c:idx val="4"/>
              <c:layout>
                <c:manualLayout>
                  <c:x val="-4.4430378557808424E-2"/>
                  <c:y val="-4.8599170370067765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39-4CF0-816E-2F8266FB024C}"/>
                </c:ext>
              </c:extLst>
            </c:dLbl>
            <c:numFmt formatCode="#,##0.0\ _₽" sourceLinked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="" xmlns:c16r2="http://schemas.microsoft.com/office/drawing/2015/06/chart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23783.9</c:v>
                </c:pt>
                <c:pt idx="1">
                  <c:v>25250.3</c:v>
                </c:pt>
                <c:pt idx="2">
                  <c:v>28910</c:v>
                </c:pt>
                <c:pt idx="3">
                  <c:v>30698.2</c:v>
                </c:pt>
                <c:pt idx="4">
                  <c:v>31418.2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2F9-4BE2-A5A7-4BD85BC8A0BA}"/>
            </c:ext>
          </c:extLst>
        </c:ser>
        <c:dLbls>
          <c:showVal val="1"/>
        </c:dLbls>
        <c:gapWidth val="100"/>
        <c:overlap val="-70"/>
        <c:axId val="189553280"/>
        <c:axId val="189555072"/>
      </c:barChart>
      <c:catAx>
        <c:axId val="18955328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555072"/>
        <c:crosses val="autoZero"/>
        <c:auto val="1"/>
        <c:lblAlgn val="ctr"/>
        <c:lblOffset val="100"/>
      </c:catAx>
      <c:valAx>
        <c:axId val="18955507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8955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pattFill prst="smGrid">
      <a:fgClr>
        <a:schemeClr val="tx2">
          <a:lumMod val="20000"/>
          <a:lumOff val="80000"/>
        </a:schemeClr>
      </a:fgClr>
      <a:bgClr>
        <a:schemeClr val="bg1"/>
      </a:bgClr>
    </a:pattFill>
    <a:ln w="28575">
      <a:solidFill>
        <a:schemeClr val="tx2">
          <a:lumMod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2"/>
  <c:userShapes r:id="rId3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460579582401233E-2"/>
          <c:y val="3.8833462948561291E-2"/>
          <c:w val="0.92077082939914834"/>
          <c:h val="0.79349794467281409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района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dLbl>
              <c:idx val="1"/>
              <c:layout>
                <c:manualLayout>
                  <c:x val="3.1613363714304704E-2"/>
                  <c:y val="-0.1062009193414744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74-4AF8-93DD-217BBAE09F36}"/>
                </c:ext>
              </c:extLst>
            </c:dLbl>
            <c:dLbl>
              <c:idx val="2"/>
              <c:layout>
                <c:manualLayout>
                  <c:x val="3.9932669954910668E-2"/>
                  <c:y val="-0.1985495448558012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74-4AF8-93DD-217BBAE09F36}"/>
                </c:ext>
              </c:extLst>
            </c:dLbl>
            <c:dLbl>
              <c:idx val="3"/>
              <c:layout>
                <c:manualLayout>
                  <c:x val="8.4594898260782429E-3"/>
                  <c:y val="-9.69660567900417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1.1647028736849066E-2"/>
                  <c:y val="-0.1754623884772216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74-4AF8-93DD-217BBAE09F36}"/>
                </c:ext>
              </c:extLst>
            </c:dLbl>
            <c:dLbl>
              <c:idx val="5"/>
              <c:layout>
                <c:manualLayout>
                  <c:x val="1.5279486765621426E-2"/>
                  <c:y val="-9.23489890915911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8783819617527117E-2"/>
                  <c:y val="-0.1754623884772216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З/п с нач.</c:v>
                </c:pt>
                <c:pt idx="1">
                  <c:v>Ком. услуги</c:v>
                </c:pt>
                <c:pt idx="2">
                  <c:v>Питание</c:v>
                </c:pt>
                <c:pt idx="3">
                  <c:v>Пер. финан.</c:v>
                </c:pt>
                <c:pt idx="4">
                  <c:v>Уч.пос.,хоз. нужды </c:v>
                </c:pt>
                <c:pt idx="5">
                  <c:v> Мат.-тех. база</c:v>
                </c:pt>
                <c:pt idx="6">
                  <c:v>Кап. и тек. ремонт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3231591.3</c:v>
                </c:pt>
                <c:pt idx="1">
                  <c:v>308798.3</c:v>
                </c:pt>
                <c:pt idx="2">
                  <c:v>69850.3</c:v>
                </c:pt>
                <c:pt idx="3">
                  <c:v>23150</c:v>
                </c:pt>
                <c:pt idx="4">
                  <c:v>35653.9</c:v>
                </c:pt>
                <c:pt idx="5">
                  <c:v>68958.2</c:v>
                </c:pt>
                <c:pt idx="6">
                  <c:v>16500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89570432"/>
        <c:axId val="189666432"/>
        <c:axId val="189487296"/>
      </c:bar3DChart>
      <c:catAx>
        <c:axId val="1895704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666432"/>
        <c:crosses val="autoZero"/>
        <c:auto val="1"/>
        <c:lblAlgn val="ctr"/>
        <c:lblOffset val="100"/>
      </c:catAx>
      <c:valAx>
        <c:axId val="1896664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tickLblPos val="none"/>
        <c:crossAx val="189570432"/>
        <c:crosses val="autoZero"/>
        <c:crossBetween val="between"/>
      </c:valAx>
      <c:serAx>
        <c:axId val="189487296"/>
        <c:scaling>
          <c:orientation val="minMax"/>
        </c:scaling>
        <c:delete val="1"/>
        <c:axPos val="b"/>
        <c:majorTickMark val="none"/>
        <c:tickLblPos val="none"/>
        <c:crossAx val="189666432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solidFill>
      <a:schemeClr val="tx2">
        <a:lumMod val="20000"/>
        <a:lumOff val="8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460579582401233E-2"/>
          <c:y val="0.1446551856134802"/>
          <c:w val="0.92077082939914856"/>
          <c:h val="0.77020943845409384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района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dLbl>
              <c:idx val="1"/>
              <c:layout>
                <c:manualLayout>
                  <c:x val="3.1613363714304732E-2"/>
                  <c:y val="-0.1062009193414744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0D-4F87-A1E1-4926C0A4B7A7}"/>
                </c:ext>
              </c:extLst>
            </c:dLbl>
            <c:dLbl>
              <c:idx val="2"/>
              <c:layout>
                <c:manualLayout>
                  <c:x val="3.9932669954910668E-2"/>
                  <c:y val="-0.1985495448558013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0D-4F87-A1E1-4926C0A4B7A7}"/>
                </c:ext>
              </c:extLst>
            </c:dLbl>
            <c:dLbl>
              <c:idx val="3"/>
              <c:layout>
                <c:manualLayout>
                  <c:x val="8.459489826078255E-3"/>
                  <c:y val="-9.69660567900417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1.1647028736849073E-2"/>
                  <c:y val="-0.1754623884772218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0D-4F87-A1E1-4926C0A4B7A7}"/>
                </c:ext>
              </c:extLst>
            </c:dLbl>
            <c:dLbl>
              <c:idx val="5"/>
              <c:layout>
                <c:manualLayout>
                  <c:x val="1.5279486765621426E-2"/>
                  <c:y val="-9.23489890915911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8783819617527138E-2"/>
                  <c:y val="-0.1754623884772218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З/п с нач.</c:v>
                </c:pt>
                <c:pt idx="1">
                  <c:v>Ком. услуги</c:v>
                </c:pt>
                <c:pt idx="2">
                  <c:v>Хоз. нужды </c:v>
                </c:pt>
                <c:pt idx="3">
                  <c:v>Трансферты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256559.6</c:v>
                </c:pt>
                <c:pt idx="1">
                  <c:v>20639.2</c:v>
                </c:pt>
                <c:pt idx="2">
                  <c:v>2019.7</c:v>
                </c:pt>
                <c:pt idx="3">
                  <c:v>29607.3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90043648"/>
        <c:axId val="190045184"/>
        <c:axId val="189624320"/>
      </c:bar3DChart>
      <c:catAx>
        <c:axId val="1900436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045184"/>
        <c:crosses val="autoZero"/>
        <c:auto val="1"/>
        <c:lblAlgn val="ctr"/>
        <c:lblOffset val="100"/>
      </c:catAx>
      <c:valAx>
        <c:axId val="1900451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tickLblPos val="none"/>
        <c:crossAx val="190043648"/>
        <c:crosses val="autoZero"/>
        <c:crossBetween val="between"/>
      </c:valAx>
      <c:serAx>
        <c:axId val="189624320"/>
        <c:scaling>
          <c:orientation val="minMax"/>
        </c:scaling>
        <c:delete val="1"/>
        <c:axPos val="b"/>
        <c:majorTickMark val="none"/>
        <c:tickLblPos val="none"/>
        <c:crossAx val="190045184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solidFill>
      <a:schemeClr val="tx2">
        <a:lumMod val="20000"/>
        <a:lumOff val="8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460579582401233E-2"/>
          <c:y val="0.1446551856134802"/>
          <c:w val="0.92077082939914845"/>
          <c:h val="0.77020943845409351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района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dLbl>
              <c:idx val="1"/>
              <c:layout>
                <c:manualLayout>
                  <c:x val="3.1613363714304718E-2"/>
                  <c:y val="-0.1062009193414744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35-4AE9-9896-E6A630DE2AB2}"/>
                </c:ext>
              </c:extLst>
            </c:dLbl>
            <c:dLbl>
              <c:idx val="2"/>
              <c:layout>
                <c:manualLayout>
                  <c:x val="3.9932669954910668E-2"/>
                  <c:y val="-0.1985495448558012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35-4AE9-9896-E6A630DE2AB2}"/>
                </c:ext>
              </c:extLst>
            </c:dLbl>
            <c:dLbl>
              <c:idx val="3"/>
              <c:layout>
                <c:manualLayout>
                  <c:x val="8.4594898260782498E-3"/>
                  <c:y val="-9.69660567900417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1.164702873684907E-2"/>
                  <c:y val="-0.1754623884772217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35-4AE9-9896-E6A630DE2AB2}"/>
                </c:ext>
              </c:extLst>
            </c:dLbl>
            <c:dLbl>
              <c:idx val="5"/>
              <c:layout>
                <c:manualLayout>
                  <c:x val="1.5279486765621426E-2"/>
                  <c:y val="-9.23489890915911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8783819617527124E-2"/>
                  <c:y val="-0.1754623884772217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Субсидии на опл. ЖКУ</c:v>
                </c:pt>
                <c:pt idx="1">
                  <c:v>Пенсии</c:v>
                </c:pt>
                <c:pt idx="2">
                  <c:v>Вып.Почетным гр.</c:v>
                </c:pt>
                <c:pt idx="3">
                  <c:v>Комп.ЖКУ</c:v>
                </c:pt>
                <c:pt idx="4">
                  <c:v>Комп.род.пл.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59095</c:v>
                </c:pt>
                <c:pt idx="1">
                  <c:v>13643.4</c:v>
                </c:pt>
                <c:pt idx="2">
                  <c:v>5182.3</c:v>
                </c:pt>
                <c:pt idx="3">
                  <c:v>1640.5</c:v>
                </c:pt>
                <c:pt idx="4">
                  <c:v>98769.4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90885888"/>
        <c:axId val="190887424"/>
        <c:axId val="189486400"/>
      </c:bar3DChart>
      <c:catAx>
        <c:axId val="1908858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887424"/>
        <c:crosses val="autoZero"/>
        <c:auto val="1"/>
        <c:lblAlgn val="ctr"/>
        <c:lblOffset val="100"/>
      </c:catAx>
      <c:valAx>
        <c:axId val="190887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tickLblPos val="none"/>
        <c:crossAx val="190885888"/>
        <c:crosses val="autoZero"/>
        <c:crossBetween val="between"/>
      </c:valAx>
      <c:serAx>
        <c:axId val="189486400"/>
        <c:scaling>
          <c:orientation val="minMax"/>
        </c:scaling>
        <c:delete val="1"/>
        <c:axPos val="b"/>
        <c:majorTickMark val="none"/>
        <c:tickLblPos val="none"/>
        <c:crossAx val="190887424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solidFill>
      <a:schemeClr val="tx2">
        <a:lumMod val="20000"/>
        <a:lumOff val="8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460579582401233E-2"/>
          <c:y val="0.1446551856134802"/>
          <c:w val="0.92077082939914878"/>
          <c:h val="0.77020943845409406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района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dLbl>
              <c:idx val="1"/>
              <c:layout>
                <c:manualLayout>
                  <c:x val="3.1613363714304739E-2"/>
                  <c:y val="-0.1062009193414744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BF-4FF4-BF12-6991D805F114}"/>
                </c:ext>
              </c:extLst>
            </c:dLbl>
            <c:dLbl>
              <c:idx val="2"/>
              <c:layout>
                <c:manualLayout>
                  <c:x val="3.9932669954910668E-2"/>
                  <c:y val="-0.1985495448558013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BF-4FF4-BF12-6991D805F114}"/>
                </c:ext>
              </c:extLst>
            </c:dLbl>
            <c:dLbl>
              <c:idx val="3"/>
              <c:layout>
                <c:manualLayout>
                  <c:x val="8.4594898260782602E-3"/>
                  <c:y val="-9.69660567900417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1.1647028736849075E-2"/>
                  <c:y val="-0.1754623884772219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BF-4FF4-BF12-6991D805F114}"/>
                </c:ext>
              </c:extLst>
            </c:dLbl>
            <c:dLbl>
              <c:idx val="5"/>
              <c:layout>
                <c:manualLayout>
                  <c:x val="1.5279486765621426E-2"/>
                  <c:y val="-9.23489890915911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8783819617527152E-2"/>
                  <c:y val="-0.1754623884772219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З/п с нач.</c:v>
                </c:pt>
                <c:pt idx="1">
                  <c:v>Ком. услуги</c:v>
                </c:pt>
                <c:pt idx="2">
                  <c:v>хоз. нужды </c:v>
                </c:pt>
                <c:pt idx="3">
                  <c:v>Спорт.мер.</c:v>
                </c:pt>
                <c:pt idx="4">
                  <c:v>строит.Лед. дворца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116747.4</c:v>
                </c:pt>
                <c:pt idx="1">
                  <c:v>20240.5</c:v>
                </c:pt>
                <c:pt idx="2">
                  <c:v>1454.8</c:v>
                </c:pt>
                <c:pt idx="3">
                  <c:v>100</c:v>
                </c:pt>
                <c:pt idx="4">
                  <c:v>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91285120"/>
        <c:axId val="191286656"/>
        <c:axId val="190981888"/>
      </c:bar3DChart>
      <c:catAx>
        <c:axId val="1912851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286656"/>
        <c:crosses val="autoZero"/>
        <c:auto val="1"/>
        <c:lblAlgn val="ctr"/>
        <c:lblOffset val="100"/>
      </c:catAx>
      <c:valAx>
        <c:axId val="1912866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tickLblPos val="none"/>
        <c:crossAx val="191285120"/>
        <c:crosses val="autoZero"/>
        <c:crossBetween val="between"/>
      </c:valAx>
      <c:serAx>
        <c:axId val="190981888"/>
        <c:scaling>
          <c:orientation val="minMax"/>
        </c:scaling>
        <c:delete val="1"/>
        <c:axPos val="b"/>
        <c:majorTickMark val="none"/>
        <c:tickLblPos val="none"/>
        <c:crossAx val="191286656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solidFill>
      <a:schemeClr val="tx2">
        <a:lumMod val="20000"/>
        <a:lumOff val="8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926892181062009E-2"/>
          <c:y val="6.0791856460393184E-3"/>
          <c:w val="0.92077082939914856"/>
          <c:h val="0.77020943845409384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района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7.2081362940349794E-2"/>
                  <c:y val="-0.3256048473246633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525-444B-BC84-D6C9575A0A27}"/>
                </c:ext>
              </c:extLst>
            </c:dLbl>
            <c:dLbl>
              <c:idx val="1"/>
              <c:layout>
                <c:manualLayout>
                  <c:x val="9.2959236413345109E-2"/>
                  <c:y val="-0.445372522711151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25-444B-BC84-D6C9575A0A27}"/>
                </c:ext>
              </c:extLst>
            </c:dLbl>
            <c:dLbl>
              <c:idx val="2"/>
              <c:layout>
                <c:manualLayout>
                  <c:x val="5.2201808494708297E-2"/>
                  <c:y val="-0.4020525497166981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25-444B-BC84-D6C9575A0A27}"/>
                </c:ext>
              </c:extLst>
            </c:dLbl>
            <c:dLbl>
              <c:idx val="3"/>
              <c:layout>
                <c:manualLayout>
                  <c:x val="8.459489826078255E-3"/>
                  <c:y val="-9.69660567900417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1.1647028736849073E-2"/>
                  <c:y val="-0.1754623884772218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25-444B-BC84-D6C9575A0A27}"/>
                </c:ext>
              </c:extLst>
            </c:dLbl>
            <c:dLbl>
              <c:idx val="5"/>
              <c:layout>
                <c:manualLayout>
                  <c:x val="1.5279486765621426E-2"/>
                  <c:y val="-9.23489890915911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8783819617527138E-2"/>
                  <c:y val="-0.1754623884772218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Орг. мест.самоупр</c:v>
                </c:pt>
                <c:pt idx="1">
                  <c:v>МКУ "Автообслуживание"</c:v>
                </c:pt>
                <c:pt idx="2">
                  <c:v>МБУ "Архив"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196839.2</c:v>
                </c:pt>
                <c:pt idx="1">
                  <c:v>39522.1</c:v>
                </c:pt>
                <c:pt idx="2">
                  <c:v>3842.5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91759104"/>
        <c:axId val="191760640"/>
        <c:axId val="191762432"/>
      </c:bar3DChart>
      <c:catAx>
        <c:axId val="1917591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760640"/>
        <c:crosses val="autoZero"/>
        <c:auto val="1"/>
        <c:lblAlgn val="ctr"/>
        <c:lblOffset val="100"/>
      </c:catAx>
      <c:valAx>
        <c:axId val="1917606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tickLblPos val="none"/>
        <c:crossAx val="191759104"/>
        <c:crosses val="autoZero"/>
        <c:crossBetween val="between"/>
      </c:valAx>
      <c:serAx>
        <c:axId val="191762432"/>
        <c:scaling>
          <c:orientation val="minMax"/>
        </c:scaling>
        <c:delete val="1"/>
        <c:axPos val="b"/>
        <c:majorTickMark val="none"/>
        <c:tickLblPos val="none"/>
        <c:crossAx val="191760640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solidFill>
      <a:schemeClr val="tx2">
        <a:lumMod val="20000"/>
        <a:lumOff val="8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"/>
          <c:y val="8.8184646150428744E-2"/>
          <c:w val="1"/>
          <c:h val="0.821097529567421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Предусмотрено в 2023 году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Совер.опл.труда</c:v>
                </c:pt>
                <c:pt idx="1">
                  <c:v>Молодежь</c:v>
                </c:pt>
                <c:pt idx="2">
                  <c:v>Физкультура и спорт</c:v>
                </c:pt>
                <c:pt idx="3">
                  <c:v>Образование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146684</c:v>
                </c:pt>
                <c:pt idx="1">
                  <c:v>8952.7999999999811</c:v>
                </c:pt>
                <c:pt idx="2">
                  <c:v>135217.60000000001</c:v>
                </c:pt>
                <c:pt idx="3">
                  <c:v>3590195.7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6A-48F6-972D-E2AF8D05710B}"/>
            </c:ext>
          </c:extLst>
        </c:ser>
      </c:pie3DChart>
    </c:plotArea>
    <c:legend>
      <c:legendPos val="r"/>
      <c:layout>
        <c:manualLayout>
          <c:xMode val="edge"/>
          <c:yMode val="edge"/>
          <c:x val="0.69504700802867825"/>
          <c:y val="5.4985052165920957E-2"/>
          <c:w val="0.2952445905602743"/>
          <c:h val="0.69930920373926742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title>
      <c:tx>
        <c:rich>
          <a:bodyPr/>
          <a:lstStyle/>
          <a:p>
            <a:pPr>
              <a:defRPr sz="1400"/>
            </a:pPr>
            <a:r>
              <a:rPr lang="ru-RU" dirty="0"/>
              <a:t>Предусмотрено в 2023 </a:t>
            </a:r>
            <a:r>
              <a:rPr lang="ru-RU" dirty="0" smtClean="0"/>
              <a:t>году 965 </a:t>
            </a:r>
            <a:r>
              <a:rPr lang="ru-RU" dirty="0"/>
              <a:t>559,6 тыс.руб.</a:t>
            </a:r>
          </a:p>
        </c:rich>
      </c:tx>
      <c:layout>
        <c:manualLayout>
          <c:xMode val="edge"/>
          <c:yMode val="edge"/>
          <c:x val="1.2227234690539161E-3"/>
          <c:y val="0"/>
        </c:manualLayout>
      </c:layout>
    </c:title>
    <c:view3D>
      <c:perspective val="30"/>
    </c:view3D>
    <c:plotArea>
      <c:layout>
        <c:manualLayout>
          <c:layoutTarget val="inner"/>
          <c:xMode val="edge"/>
          <c:yMode val="edge"/>
          <c:x val="0"/>
          <c:y val="7.5120254128142314E-2"/>
          <c:w val="1"/>
          <c:h val="0.821097529567421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Предусмотрено в 2023 году =965 559,6 тыс.руб.</c:v>
                </c:pt>
              </c:strCache>
            </c:strRef>
          </c:tx>
          <c:explosion val="6"/>
          <c:cat>
            <c:strRef>
              <c:f>Лист1!$A$2:$A$9</c:f>
              <c:strCache>
                <c:ptCount val="8"/>
                <c:pt idx="0">
                  <c:v>Управление и распоряжение имуществом</c:v>
                </c:pt>
                <c:pt idx="1">
                  <c:v>Управление мун. финансами</c:v>
                </c:pt>
                <c:pt idx="2">
                  <c:v>Дорожная деятельность</c:v>
                </c:pt>
                <c:pt idx="3">
                  <c:v>Развитие культуры</c:v>
                </c:pt>
                <c:pt idx="4">
                  <c:v>Развитие зем. отношений</c:v>
                </c:pt>
                <c:pt idx="5">
                  <c:v>Организ. пох. дела</c:v>
                </c:pt>
                <c:pt idx="6">
                  <c:v>Социальная поддержка граждан</c:v>
                </c:pt>
                <c:pt idx="7">
                  <c:v>Обеспечение МБУ "Единая дирекция"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305.5</c:v>
                </c:pt>
                <c:pt idx="1">
                  <c:v>431299.1</c:v>
                </c:pt>
                <c:pt idx="2">
                  <c:v>23000</c:v>
                </c:pt>
                <c:pt idx="3">
                  <c:v>369105.8</c:v>
                </c:pt>
                <c:pt idx="4">
                  <c:v>900</c:v>
                </c:pt>
                <c:pt idx="5">
                  <c:v>58847.5</c:v>
                </c:pt>
                <c:pt idx="6">
                  <c:v>80357.5</c:v>
                </c:pt>
                <c:pt idx="7">
                  <c:v>1744.2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27-4B58-A481-1824969D27A8}"/>
            </c:ext>
          </c:extLst>
        </c:ser>
      </c:pie3DChart>
    </c:plotArea>
    <c:legend>
      <c:legendPos val="r"/>
      <c:layout>
        <c:manualLayout>
          <c:xMode val="edge"/>
          <c:yMode val="edge"/>
          <c:x val="0.75976968410238277"/>
          <c:y val="5.4985052165920957E-2"/>
          <c:w val="0.23052191448656573"/>
          <c:h val="0.94501485431660004"/>
        </c:manualLayout>
      </c:layout>
      <c:txPr>
        <a:bodyPr/>
        <a:lstStyle/>
        <a:p>
          <a:pPr>
            <a:defRPr sz="900">
              <a:latin typeface="Arial Narrow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132947834645676"/>
          <c:y val="0.24236998178152408"/>
          <c:w val="0.9008737696850394"/>
          <c:h val="0.1945836494473651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6866.8</c:v>
                </c:pt>
                <c:pt idx="1">
                  <c:v>8735.9</c:v>
                </c:pt>
                <c:pt idx="2">
                  <c:v>8952.7999999999811</c:v>
                </c:pt>
                <c:pt idx="3">
                  <c:v>8712.4</c:v>
                </c:pt>
                <c:pt idx="4">
                  <c:v>8735.4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B4E-43BF-BCE1-2EB124C2E99D}"/>
            </c:ext>
          </c:extLst>
        </c:ser>
        <c:dLbls>
          <c:showVal val="1"/>
        </c:dLbls>
        <c:gapWidth val="75"/>
        <c:axId val="191243776"/>
        <c:axId val="191245312"/>
      </c:barChart>
      <c:catAx>
        <c:axId val="191243776"/>
        <c:scaling>
          <c:orientation val="minMax"/>
        </c:scaling>
        <c:axPos val="b"/>
        <c:numFmt formatCode="General" sourceLinked="1"/>
        <c:majorTickMark val="none"/>
        <c:tickLblPos val="nextTo"/>
        <c:crossAx val="191245312"/>
        <c:crosses val="autoZero"/>
        <c:auto val="1"/>
        <c:lblAlgn val="ctr"/>
        <c:lblOffset val="100"/>
      </c:catAx>
      <c:valAx>
        <c:axId val="191245312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9124377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/>
            </a:solidFill>
            <a:ln w="25400" cap="flat" cmpd="sng" algn="ctr">
              <a:solidFill>
                <a:schemeClr val="accent4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549329.69999999425</c:v>
                </c:pt>
                <c:pt idx="1">
                  <c:v>445996</c:v>
                </c:pt>
                <c:pt idx="2">
                  <c:v>135217.60000000001</c:v>
                </c:pt>
                <c:pt idx="3">
                  <c:v>124310.5</c:v>
                </c:pt>
                <c:pt idx="4">
                  <c:v>126287.5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32-41CB-A3AD-D5C34DFAD4BC}"/>
            </c:ext>
          </c:extLst>
        </c:ser>
        <c:dLbls>
          <c:showVal val="1"/>
        </c:dLbls>
        <c:gapWidth val="75"/>
        <c:axId val="192078976"/>
        <c:axId val="192080512"/>
      </c:barChart>
      <c:catAx>
        <c:axId val="192078976"/>
        <c:scaling>
          <c:orientation val="minMax"/>
        </c:scaling>
        <c:axPos val="b"/>
        <c:numFmt formatCode="General" sourceLinked="1"/>
        <c:majorTickMark val="none"/>
        <c:tickLblPos val="nextTo"/>
        <c:crossAx val="192080512"/>
        <c:crosses val="autoZero"/>
        <c:auto val="1"/>
        <c:lblAlgn val="ctr"/>
        <c:lblOffset val="100"/>
      </c:catAx>
      <c:valAx>
        <c:axId val="192080512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9207897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title>
      <c:layout/>
    </c:title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explosion val="36"/>
          <c:dLbls>
            <c:dLbl>
              <c:idx val="1"/>
              <c:layout>
                <c:manualLayout>
                  <c:x val="-4.7591713795468935E-2"/>
                  <c:y val="1.9170575250093188E-2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666-4828-8359-FB2EF4A2ECCA}"/>
                </c:ext>
              </c:extLst>
            </c:dLbl>
            <c:dLbl>
              <c:idx val="2"/>
              <c:layout>
                <c:manualLayout>
                  <c:x val="7.2787326981306036E-2"/>
                  <c:y val="-7.6682301000372023E-3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666-4828-8359-FB2EF4A2ECCA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Физическая культура </c:v>
                </c:pt>
                <c:pt idx="1">
                  <c:v>Массовый спорт</c:v>
                </c:pt>
                <c:pt idx="2">
                  <c:v>Другие вопросы в области физической культуры и спорта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127232.5</c:v>
                </c:pt>
                <c:pt idx="1">
                  <c:v>1000</c:v>
                </c:pt>
                <c:pt idx="2">
                  <c:v>6985.1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666-4828-8359-FB2EF4A2ECCA}"/>
            </c:ext>
          </c:extLst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151271386512559"/>
          <c:y val="7.8484890567714696E-2"/>
          <c:w val="0.39856742108019788"/>
          <c:h val="0.88271386512609706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22199061649150234"/>
          <c:y val="2.0076962271968882E-2"/>
          <c:w val="0.44230894381297903"/>
          <c:h val="0.96092067296027894"/>
        </c:manualLayout>
      </c:layout>
      <c:bar3DChart>
        <c:barDir val="col"/>
        <c:grouping val="standar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2"/>
              <c:layout>
                <c:manualLayout>
                  <c:x val="-3.2660980055714364E-3"/>
                  <c:y val="7.918621286977202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83B-4ACE-84AE-294948FBA7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aseline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Расходы на дошкольное образование</c:v>
                </c:pt>
                <c:pt idx="1">
                  <c:v>Расходы на общее образование</c:v>
                </c:pt>
                <c:pt idx="2">
                  <c:v>Расходы на дополнительное образование</c:v>
                </c:pt>
                <c:pt idx="3">
                  <c:v>Прочие расходы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1091463.1000000001</c:v>
                </c:pt>
                <c:pt idx="1">
                  <c:v>2108359.7000000002</c:v>
                </c:pt>
                <c:pt idx="2">
                  <c:v>38477.599999999999</c:v>
                </c:pt>
                <c:pt idx="3" formatCode="General">
                  <c:v>156981.79999999999</c:v>
                </c:pt>
              </c:numCache>
            </c:numRef>
          </c:val>
          <c:shape val="pyramidToMax"/>
          <c:extLst xmlns:c16r2="http://schemas.microsoft.com/office/drawing/2015/06/chart">
            <c:ext xmlns:c16="http://schemas.microsoft.com/office/drawing/2014/chart" uri="{C3380CC4-5D6E-409C-BE32-E72D297353CC}">
              <c16:uniqueId val="{00000004-0DFE-4E23-9B18-9BB4ACFE9F86}"/>
            </c:ext>
          </c:extLst>
        </c:ser>
        <c:gapWidth val="100"/>
        <c:shape val="pyramid"/>
        <c:axId val="189017088"/>
        <c:axId val="190058496"/>
        <c:axId val="192260288"/>
      </c:bar3DChart>
      <c:catAx>
        <c:axId val="189017088"/>
        <c:scaling>
          <c:orientation val="minMax"/>
        </c:scaling>
        <c:delete val="1"/>
        <c:axPos val="b"/>
        <c:numFmt formatCode="General" sourceLinked="0"/>
        <c:tickLblPos val="none"/>
        <c:crossAx val="190058496"/>
        <c:crosses val="autoZero"/>
        <c:auto val="1"/>
        <c:lblAlgn val="ctr"/>
        <c:lblOffset val="100"/>
      </c:catAx>
      <c:valAx>
        <c:axId val="190058496"/>
        <c:scaling>
          <c:orientation val="minMax"/>
        </c:scaling>
        <c:axPos val="l"/>
        <c:majorGridlines/>
        <c:numFmt formatCode="#,##0.0" sourceLinked="1"/>
        <c:tickLblPos val="nextTo"/>
        <c:crossAx val="189017088"/>
        <c:crosses val="autoZero"/>
        <c:crossBetween val="between"/>
      </c:valAx>
      <c:serAx>
        <c:axId val="192260288"/>
        <c:scaling>
          <c:orientation val="minMax"/>
        </c:scaling>
        <c:delete val="1"/>
        <c:axPos val="b"/>
        <c:tickLblPos val="none"/>
        <c:crossAx val="190058496"/>
        <c:crosses val="autoZero"/>
      </c:serAx>
      <c:spPr>
        <a:gradFill>
          <a:gsLst>
            <a:gs pos="0">
              <a:schemeClr val="accent6">
                <a:lumMod val="75000"/>
              </a:schemeClr>
            </a:gs>
            <a:gs pos="50000">
              <a:srgbClr val="F0AD00">
                <a:tint val="44500"/>
                <a:satMod val="160000"/>
              </a:srgbClr>
            </a:gs>
            <a:gs pos="100000">
              <a:srgbClr val="F0AD00">
                <a:tint val="23500"/>
                <a:satMod val="160000"/>
              </a:srgbClr>
            </a:gs>
          </a:gsLst>
          <a:lin ang="5400000" scaled="0"/>
        </a:gradFill>
      </c:spPr>
    </c:plotArea>
    <c:legend>
      <c:legendPos val="t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7458693372862355"/>
          <c:y val="8.5552519494870669E-4"/>
          <c:w val="0.32214691559570602"/>
          <c:h val="0.99855024991507657"/>
        </c:manualLayout>
      </c:layout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>
          <a:outerShdw blurRad="50800" dist="50800" dir="5400000" algn="ctr" rotWithShape="0">
            <a:schemeClr val="accent6">
              <a:lumMod val="40000"/>
              <a:lumOff val="60000"/>
            </a:scheme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FFFF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chemeClr val="tx2">
        <a:lumMod val="90000"/>
        <a:lumOff val="1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9812594352262688E-2"/>
          <c:y val="7.411649487632252E-2"/>
          <c:w val="0.47674584359907735"/>
          <c:h val="0.8623171842622373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A2-4BDB-AB4D-6E89CA5489DE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A2-4BDB-AB4D-6E89CA5489DE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A2-4BDB-AB4D-6E89CA5489DE}"/>
              </c:ext>
            </c:extLst>
          </c:dPt>
          <c:dLbls>
            <c:dLbl>
              <c:idx val="0"/>
              <c:layout>
                <c:manualLayout>
                  <c:x val="-2.8981461210192329E-2"/>
                  <c:y val="3.496810368086941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67,5</a:t>
                    </a:r>
                  </a:p>
                  <a:p>
                    <a:r>
                      <a:rPr lang="en-US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%</a:t>
                    </a:r>
                    <a:endParaRPr lang="en-US" sz="1400" b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6A2-4BDB-AB4D-6E89CA5489DE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0.67500000000000593</c:v>
                </c:pt>
                <c:pt idx="1">
                  <c:v>0.15200000000000041</c:v>
                </c:pt>
                <c:pt idx="2">
                  <c:v>0.17300000000000001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6A2-4BDB-AB4D-6E89CA5489DE}"/>
            </c:ext>
          </c:extLst>
        </c:ser>
        <c:dLbls>
          <c:showPercent val="1"/>
        </c:dLbls>
        <c:firstSliceAng val="169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722858816340668"/>
          <c:y val="0.16767697107728768"/>
          <c:w val="0.40470932151329575"/>
          <c:h val="0.66567449295758796"/>
        </c:manualLayout>
      </c:layout>
      <c:spPr>
        <a:solidFill>
          <a:sysClr val="window" lastClr="FFFFFF"/>
        </a:solid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rgbClr val="1F497D">
        <a:lumMod val="50000"/>
      </a:srgbClr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1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7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ED-4848-9019-E544042B8B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aseline="0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1">
                  <c:v>областной бюджет</c:v>
                </c:pt>
                <c:pt idx="2">
                  <c:v>районный бюджет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1">
                  <c:v>0.74300000000000554</c:v>
                </c:pt>
                <c:pt idx="2">
                  <c:v>0.25700000000000001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56D-491F-9C4A-9184DA896C55}"/>
            </c:ext>
          </c:extLst>
        </c:ser>
        <c:firstSliceAng val="248"/>
        <c:holeSize val="50"/>
      </c:doughnutChart>
    </c:plotArea>
    <c:legend>
      <c:legendPos val="b"/>
      <c:legendEntry>
        <c:idx val="0"/>
        <c:delete val="1"/>
      </c:legendEntry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Обслуживание муниципального долга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3057299188979021"/>
          <c:y val="0"/>
        </c:manualLayout>
      </c:layout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41.7</c:v>
                </c:pt>
                <c:pt idx="1">
                  <c:v>23.4</c:v>
                </c:pt>
                <c:pt idx="2">
                  <c:v>12.4</c:v>
                </c:pt>
                <c:pt idx="3">
                  <c:v>9.8000000000000007</c:v>
                </c:pt>
                <c:pt idx="4">
                  <c:v>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B6-4308-A89E-3EB704A68ED6}"/>
            </c:ext>
          </c:extLst>
        </c:ser>
        <c:dLbls>
          <c:showVal val="1"/>
        </c:dLbls>
        <c:marker val="1"/>
        <c:axId val="199178496"/>
        <c:axId val="199180288"/>
      </c:lineChart>
      <c:catAx>
        <c:axId val="1991784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180288"/>
        <c:crosses val="autoZero"/>
        <c:auto val="1"/>
        <c:lblAlgn val="ctr"/>
        <c:lblOffset val="100"/>
      </c:catAx>
      <c:valAx>
        <c:axId val="1991802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" sourceLinked="1"/>
        <c:majorTickMark val="none"/>
        <c:tickLblPos val="none"/>
        <c:crossAx val="199178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Структура муниципального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долга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22316431011568638"/>
          <c:y val="1.0978675435775621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4.8041707677165355E-2"/>
          <c:y val="0.10211718121818522"/>
          <c:w val="0.93633329232283469"/>
          <c:h val="0.7477485060939244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Банковские кредиты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77000"/>
                    <a:shade val="51000"/>
                    <a:satMod val="130000"/>
                  </a:schemeClr>
                </a:gs>
                <a:gs pos="80000">
                  <a:schemeClr val="accent3">
                    <a:tint val="77000"/>
                    <a:shade val="93000"/>
                    <a:satMod val="130000"/>
                  </a:schemeClr>
                </a:gs>
                <a:gs pos="100000">
                  <a:schemeClr val="accent3">
                    <a:tint val="77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350.3</c:v>
                </c:pt>
                <c:pt idx="1">
                  <c:v>130</c:v>
                </c:pt>
                <c:pt idx="2">
                  <c:v>130</c:v>
                </c:pt>
                <c:pt idx="3">
                  <c:v>50</c:v>
                </c:pt>
                <c:pt idx="4">
                  <c:v>102.8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0F-4C09-AE25-A83161AFD9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76000"/>
                    <a:shade val="51000"/>
                    <a:satMod val="130000"/>
                  </a:schemeClr>
                </a:gs>
                <a:gs pos="80000">
                  <a:schemeClr val="accent3">
                    <a:shade val="76000"/>
                    <a:shade val="93000"/>
                    <a:satMod val="130000"/>
                  </a:schemeClr>
                </a:gs>
                <a:gs pos="100000">
                  <a:schemeClr val="accent3">
                    <a:shade val="76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53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1008.6</c:v>
                </c:pt>
                <c:pt idx="1">
                  <c:v>1343.1</c:v>
                </c:pt>
                <c:pt idx="2">
                  <c:v>1343.1</c:v>
                </c:pt>
                <c:pt idx="3">
                  <c:v>1343.1</c:v>
                </c:pt>
                <c:pt idx="4">
                  <c:v>1171.7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20F-4C09-AE25-A83161AFD9B5}"/>
            </c:ext>
          </c:extLst>
        </c:ser>
        <c:dLbls>
          <c:showVal val="1"/>
        </c:dLbls>
        <c:overlap val="100"/>
        <c:axId val="199222784"/>
        <c:axId val="199224320"/>
      </c:barChart>
      <c:catAx>
        <c:axId val="1992227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224320"/>
        <c:crosses val="autoZero"/>
        <c:auto val="1"/>
        <c:lblAlgn val="ctr"/>
        <c:lblOffset val="100"/>
      </c:catAx>
      <c:valAx>
        <c:axId val="1992243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22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322527903607748"/>
          <c:y val="0.91413230089540942"/>
          <c:w val="0.59354927891805842"/>
          <c:h val="7.4889017341706915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0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5D020-CA60-4FCD-8395-76D6290CDB4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8D8E41-8219-4B30-813D-717444FC0631}">
      <dgm:prSet phldrT="[Текст]" custT="1"/>
      <dgm:spPr>
        <a:solidFill>
          <a:srgbClr val="7030A0"/>
        </a:solidFill>
        <a:effectLst>
          <a:outerShdw blurRad="50800" dist="50800" dir="5400000" sx="66000" sy="66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ru-RU" sz="1400" dirty="0" smtClean="0"/>
            <a:t>Доля учащихся общеобразовательных организаций, участвующих в олимпиадах и конкурсах различного уровня</a:t>
          </a:r>
          <a:endParaRPr lang="ru-RU" sz="1400" dirty="0"/>
        </a:p>
      </dgm:t>
    </dgm:pt>
    <dgm:pt modelId="{26DD2544-AB25-4E03-86B4-664E01B814A9}" type="parTrans" cxnId="{86D0AFBC-3B20-4E88-BE2C-2587F724F0B8}">
      <dgm:prSet/>
      <dgm:spPr/>
      <dgm:t>
        <a:bodyPr/>
        <a:lstStyle/>
        <a:p>
          <a:endParaRPr lang="ru-RU"/>
        </a:p>
      </dgm:t>
    </dgm:pt>
    <dgm:pt modelId="{A95BB0B6-524E-48BB-A119-C238B4774900}" type="sibTrans" cxnId="{86D0AFBC-3B20-4E88-BE2C-2587F724F0B8}">
      <dgm:prSet/>
      <dgm:spPr/>
      <dgm:t>
        <a:bodyPr/>
        <a:lstStyle/>
        <a:p>
          <a:endParaRPr lang="ru-RU"/>
        </a:p>
      </dgm:t>
    </dgm:pt>
    <dgm:pt modelId="{DBB67FE6-5A65-489B-8E9E-D0A82C8F7A05}">
      <dgm:prSet phldrT="[Текст]" custT="1"/>
      <dgm:spPr>
        <a:solidFill>
          <a:schemeClr val="accent6">
            <a:lumMod val="75000"/>
          </a:schemeClr>
        </a:solidFill>
      </dgm:spPr>
      <dgm:t>
        <a:bodyPr lIns="36000" tIns="0" rIns="36000" bIns="0"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ru-RU" sz="1400" dirty="0" smtClean="0"/>
            <a:t>Удельный вес учащихся, занимающихся физической культурой и спортом во внеурочное время в сельских общеобразовательных организациях</a:t>
          </a:r>
          <a:endParaRPr lang="ru-RU" sz="1400" dirty="0"/>
        </a:p>
      </dgm:t>
    </dgm:pt>
    <dgm:pt modelId="{8E51409B-212D-43A1-B872-7944765AAFB8}" type="parTrans" cxnId="{CCE8FE10-61DC-4349-960B-2CEBD5FB1F2A}">
      <dgm:prSet/>
      <dgm:spPr/>
      <dgm:t>
        <a:bodyPr/>
        <a:lstStyle/>
        <a:p>
          <a:endParaRPr lang="ru-RU"/>
        </a:p>
      </dgm:t>
    </dgm:pt>
    <dgm:pt modelId="{A7ACB425-B687-4E6E-9FBF-28430BD103FD}" type="sibTrans" cxnId="{CCE8FE10-61DC-4349-960B-2CEBD5FB1F2A}">
      <dgm:prSet/>
      <dgm:spPr/>
      <dgm:t>
        <a:bodyPr/>
        <a:lstStyle/>
        <a:p>
          <a:endParaRPr lang="ru-RU"/>
        </a:p>
      </dgm:t>
    </dgm:pt>
    <dgm:pt modelId="{2EC020AB-285D-41E5-AFCA-463BEB73A22D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44,5 %</a:t>
          </a:r>
          <a:endParaRPr lang="ru-RU" sz="1200" b="1" dirty="0"/>
        </a:p>
      </dgm:t>
    </dgm:pt>
    <dgm:pt modelId="{997E3C72-CF09-4DDD-A0B8-1AA901459630}" type="parTrans" cxnId="{19588889-5A93-4116-9DD7-F6521C1B225C}">
      <dgm:prSet/>
      <dgm:spPr/>
      <dgm:t>
        <a:bodyPr/>
        <a:lstStyle/>
        <a:p>
          <a:endParaRPr lang="ru-RU"/>
        </a:p>
      </dgm:t>
    </dgm:pt>
    <dgm:pt modelId="{FAA7C428-C872-4788-AF1D-C6D2DFD0B920}" type="sibTrans" cxnId="{19588889-5A93-4116-9DD7-F6521C1B225C}">
      <dgm:prSet/>
      <dgm:spPr/>
      <dgm:t>
        <a:bodyPr/>
        <a:lstStyle/>
        <a:p>
          <a:endParaRPr lang="ru-RU"/>
        </a:p>
      </dgm:t>
    </dgm:pt>
    <dgm:pt modelId="{E1BA3BD5-FA4F-4255-B365-A7BC9343B917}">
      <dgm:prSet phldrT="[Текст]" custT="1"/>
      <dgm:spPr>
        <a:solidFill>
          <a:srgbClr val="F8A15A"/>
        </a:solidFill>
      </dgm:spPr>
      <dgm:t>
        <a:bodyPr/>
        <a:lstStyle/>
        <a:p>
          <a:r>
            <a:rPr lang="ru-RU" sz="1400" dirty="0" smtClean="0"/>
            <a:t>Доля обучающихся 4-х классов общеобразовательных организаций  муниципального района, подтвердивших годовую отметку по предмету в ходе диагностических работ </a:t>
          </a:r>
          <a:endParaRPr lang="ru-RU" sz="1400" dirty="0"/>
        </a:p>
      </dgm:t>
    </dgm:pt>
    <dgm:pt modelId="{34EE28BD-95E7-4908-8813-E82E79F72EDA}" type="parTrans" cxnId="{9154B43B-19DB-4E48-87CE-4AC0C2D2EBFE}">
      <dgm:prSet/>
      <dgm:spPr/>
      <dgm:t>
        <a:bodyPr/>
        <a:lstStyle/>
        <a:p>
          <a:endParaRPr lang="ru-RU"/>
        </a:p>
      </dgm:t>
    </dgm:pt>
    <dgm:pt modelId="{D7BBC6A1-AF36-4E3F-AF63-8017F1321F1B}" type="sibTrans" cxnId="{9154B43B-19DB-4E48-87CE-4AC0C2D2EBFE}">
      <dgm:prSet/>
      <dgm:spPr/>
      <dgm:t>
        <a:bodyPr/>
        <a:lstStyle/>
        <a:p>
          <a:endParaRPr lang="ru-RU"/>
        </a:p>
      </dgm:t>
    </dgm:pt>
    <dgm:pt modelId="{D168C067-5147-44BD-90A6-6A1B1F89866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не менее 82%</a:t>
          </a:r>
          <a:endParaRPr lang="ru-RU" sz="1200" b="1" dirty="0"/>
        </a:p>
      </dgm:t>
    </dgm:pt>
    <dgm:pt modelId="{9170C3D9-C40B-4575-B1BE-FD9980B441A4}" type="parTrans" cxnId="{B80C4AC8-344B-4F0B-AE5A-7DFD08D0B28A}">
      <dgm:prSet/>
      <dgm:spPr/>
      <dgm:t>
        <a:bodyPr/>
        <a:lstStyle/>
        <a:p>
          <a:endParaRPr lang="ru-RU"/>
        </a:p>
      </dgm:t>
    </dgm:pt>
    <dgm:pt modelId="{E15CA152-6387-4672-9827-357FDBCE3C87}" type="sibTrans" cxnId="{B80C4AC8-344B-4F0B-AE5A-7DFD08D0B28A}">
      <dgm:prSet/>
      <dgm:spPr/>
      <dgm:t>
        <a:bodyPr/>
        <a:lstStyle/>
        <a:p>
          <a:endParaRPr lang="ru-RU"/>
        </a:p>
      </dgm:t>
    </dgm:pt>
    <dgm:pt modelId="{E1948ED0-AF08-414B-BCAF-4A0D2ABD14B3}">
      <dgm:prSet custT="1"/>
      <dgm:spPr>
        <a:solidFill>
          <a:srgbClr val="00B0F0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dirty="0" smtClean="0"/>
            <a:t>Доля детей в возрасте от 5 до 18 лет, получающих дополнительное образование с использованием сертификата дополнительного образования, в общей численности детей, получающих дополнительное образование за счет бюджетных средств</a:t>
          </a:r>
          <a:endParaRPr lang="ru-RU" sz="1400" dirty="0"/>
        </a:p>
      </dgm:t>
    </dgm:pt>
    <dgm:pt modelId="{E719A78F-3B6E-4AA0-B052-ADBC6E1741EF}" type="parTrans" cxnId="{B538D35F-CA50-41FE-812F-762EB0775F18}">
      <dgm:prSet/>
      <dgm:spPr/>
      <dgm:t>
        <a:bodyPr/>
        <a:lstStyle/>
        <a:p>
          <a:endParaRPr lang="ru-RU"/>
        </a:p>
      </dgm:t>
    </dgm:pt>
    <dgm:pt modelId="{905EDE26-9CEE-421A-8730-C33C474BF1C2}" type="sibTrans" cxnId="{B538D35F-CA50-41FE-812F-762EB0775F18}">
      <dgm:prSet/>
      <dgm:spPr/>
      <dgm:t>
        <a:bodyPr/>
        <a:lstStyle/>
        <a:p>
          <a:endParaRPr lang="ru-RU"/>
        </a:p>
      </dgm:t>
    </dgm:pt>
    <dgm:pt modelId="{47365939-163B-4846-A04F-0585928D98A3}">
      <dgm:prSet custT="1"/>
      <dgm:spPr>
        <a:solidFill>
          <a:srgbClr val="92D050"/>
        </a:solidFill>
      </dgm:spPr>
      <dgm:t>
        <a:bodyPr/>
        <a:lstStyle/>
        <a:p>
          <a:r>
            <a:rPr lang="ru-RU" sz="1400" dirty="0" smtClean="0"/>
            <a:t>Доля детей, охваченных различными формами организованного отдыха, оздоровления и занятости, в общей численности детей муниципального района в возрасте 7-18 лет </a:t>
          </a:r>
          <a:endParaRPr lang="ru-RU" sz="1400" dirty="0"/>
        </a:p>
      </dgm:t>
    </dgm:pt>
    <dgm:pt modelId="{BE277ECF-B9FC-4BCA-AA8C-415D0A58F010}" type="parTrans" cxnId="{C7A2A7DB-6ADD-4BA6-8B68-F259F9963221}">
      <dgm:prSet/>
      <dgm:spPr/>
      <dgm:t>
        <a:bodyPr/>
        <a:lstStyle/>
        <a:p>
          <a:endParaRPr lang="ru-RU"/>
        </a:p>
      </dgm:t>
    </dgm:pt>
    <dgm:pt modelId="{9D2E7237-990D-4D90-8311-53590C67AE7F}" type="sibTrans" cxnId="{C7A2A7DB-6ADD-4BA6-8B68-F259F9963221}">
      <dgm:prSet/>
      <dgm:spPr/>
      <dgm:t>
        <a:bodyPr/>
        <a:lstStyle/>
        <a:p>
          <a:endParaRPr lang="ru-RU"/>
        </a:p>
      </dgm:t>
    </dgm:pt>
    <dgm:pt modelId="{5211F4E3-0EDB-4D99-AB40-A05AEE194B2D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63,0 %</a:t>
          </a:r>
          <a:endParaRPr lang="ru-RU" sz="1200" b="1" dirty="0"/>
        </a:p>
      </dgm:t>
    </dgm:pt>
    <dgm:pt modelId="{50911462-AED5-4670-854D-E9E310A8B163}" type="parTrans" cxnId="{48FC765D-698B-451C-B5EF-A68A0857E755}">
      <dgm:prSet/>
      <dgm:spPr/>
      <dgm:t>
        <a:bodyPr/>
        <a:lstStyle/>
        <a:p>
          <a:endParaRPr lang="ru-RU"/>
        </a:p>
      </dgm:t>
    </dgm:pt>
    <dgm:pt modelId="{7371EE21-40E1-4ABA-834A-D45E1104D5F4}" type="sibTrans" cxnId="{48FC765D-698B-451C-B5EF-A68A0857E755}">
      <dgm:prSet/>
      <dgm:spPr/>
      <dgm:t>
        <a:bodyPr/>
        <a:lstStyle/>
        <a:p>
          <a:endParaRPr lang="ru-RU"/>
        </a:p>
      </dgm:t>
    </dgm:pt>
    <dgm:pt modelId="{45736ABF-1FED-44FC-B907-BC330BD18096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63,0 %</a:t>
          </a:r>
          <a:endParaRPr lang="ru-RU" sz="1200" b="1" dirty="0"/>
        </a:p>
      </dgm:t>
    </dgm:pt>
    <dgm:pt modelId="{9B9536C7-E10A-4FE4-9103-F228307134F0}" type="parTrans" cxnId="{75E910B1-313F-4B13-9303-E4451B873353}">
      <dgm:prSet/>
      <dgm:spPr/>
      <dgm:t>
        <a:bodyPr/>
        <a:lstStyle/>
        <a:p>
          <a:endParaRPr lang="ru-RU"/>
        </a:p>
      </dgm:t>
    </dgm:pt>
    <dgm:pt modelId="{0500BEA6-E7FF-4365-83F8-C972E5368280}" type="sibTrans" cxnId="{75E910B1-313F-4B13-9303-E4451B873353}">
      <dgm:prSet/>
      <dgm:spPr/>
      <dgm:t>
        <a:bodyPr/>
        <a:lstStyle/>
        <a:p>
          <a:endParaRPr lang="ru-RU"/>
        </a:p>
      </dgm:t>
    </dgm:pt>
    <dgm:pt modelId="{4C740787-63BA-4079-971A-B82F2E53D405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44,5 %</a:t>
          </a:r>
          <a:endParaRPr lang="ru-RU" sz="1200" b="1" dirty="0"/>
        </a:p>
      </dgm:t>
    </dgm:pt>
    <dgm:pt modelId="{69970CF8-6473-4908-8796-B51A9E9FCBE7}" type="parTrans" cxnId="{B517C49C-BCB7-4973-8C46-DEDE99BF552D}">
      <dgm:prSet/>
      <dgm:spPr/>
      <dgm:t>
        <a:bodyPr/>
        <a:lstStyle/>
        <a:p>
          <a:endParaRPr lang="ru-RU"/>
        </a:p>
      </dgm:t>
    </dgm:pt>
    <dgm:pt modelId="{C1517804-F818-48CE-9ED5-8C4B6EF56005}" type="sibTrans" cxnId="{B517C49C-BCB7-4973-8C46-DEDE99BF552D}">
      <dgm:prSet/>
      <dgm:spPr/>
      <dgm:t>
        <a:bodyPr/>
        <a:lstStyle/>
        <a:p>
          <a:endParaRPr lang="ru-RU"/>
        </a:p>
      </dgm:t>
    </dgm:pt>
    <dgm:pt modelId="{8641BE51-ACB7-4901-A6E9-C64D56A8818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44,5 %</a:t>
          </a:r>
          <a:endParaRPr lang="ru-RU" sz="1200" b="1" dirty="0"/>
        </a:p>
      </dgm:t>
    </dgm:pt>
    <dgm:pt modelId="{ABD01ED0-9BE8-4911-8B21-C65B2D1037E1}" type="parTrans" cxnId="{75B23787-3153-4C13-A822-5045E4F2A23F}">
      <dgm:prSet/>
      <dgm:spPr/>
      <dgm:t>
        <a:bodyPr/>
        <a:lstStyle/>
        <a:p>
          <a:endParaRPr lang="ru-RU"/>
        </a:p>
      </dgm:t>
    </dgm:pt>
    <dgm:pt modelId="{5D45754F-4AF8-457A-A37E-0E11CBEBC101}" type="sibTrans" cxnId="{75B23787-3153-4C13-A822-5045E4F2A23F}">
      <dgm:prSet/>
      <dgm:spPr/>
      <dgm:t>
        <a:bodyPr/>
        <a:lstStyle/>
        <a:p>
          <a:endParaRPr lang="ru-RU"/>
        </a:p>
      </dgm:t>
    </dgm:pt>
    <dgm:pt modelId="{F6F7BA63-BAA5-4116-B6A3-D78DFA40E201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не менее 10 %</a:t>
          </a:r>
          <a:endParaRPr lang="ru-RU" sz="1200" b="1" dirty="0"/>
        </a:p>
      </dgm:t>
    </dgm:pt>
    <dgm:pt modelId="{68CDB57C-13D8-469E-9236-211710FE78C3}" type="parTrans" cxnId="{DED90A03-EAD6-4F57-9E21-55E3732A00E0}">
      <dgm:prSet/>
      <dgm:spPr/>
      <dgm:t>
        <a:bodyPr/>
        <a:lstStyle/>
        <a:p>
          <a:endParaRPr lang="ru-RU"/>
        </a:p>
      </dgm:t>
    </dgm:pt>
    <dgm:pt modelId="{EBA1A7F4-0858-45E2-9039-26E809D156FD}" type="sibTrans" cxnId="{DED90A03-EAD6-4F57-9E21-55E3732A00E0}">
      <dgm:prSet/>
      <dgm:spPr/>
      <dgm:t>
        <a:bodyPr/>
        <a:lstStyle/>
        <a:p>
          <a:endParaRPr lang="ru-RU"/>
        </a:p>
      </dgm:t>
    </dgm:pt>
    <dgm:pt modelId="{C5491A44-03AF-4722-A4A0-EA3D311BC98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не менее 10 %</a:t>
          </a:r>
          <a:endParaRPr lang="ru-RU" sz="1200" b="1" dirty="0"/>
        </a:p>
      </dgm:t>
    </dgm:pt>
    <dgm:pt modelId="{66129E2C-E504-4523-816F-517AB4DCFE56}" type="parTrans" cxnId="{FCB1FDA0-1023-4891-8D4D-2F8E47EB014A}">
      <dgm:prSet/>
      <dgm:spPr/>
      <dgm:t>
        <a:bodyPr/>
        <a:lstStyle/>
        <a:p>
          <a:endParaRPr lang="ru-RU"/>
        </a:p>
      </dgm:t>
    </dgm:pt>
    <dgm:pt modelId="{FF98F7B0-C44C-464A-8B9E-DE406120BAA2}" type="sibTrans" cxnId="{FCB1FDA0-1023-4891-8D4D-2F8E47EB014A}">
      <dgm:prSet/>
      <dgm:spPr/>
      <dgm:t>
        <a:bodyPr/>
        <a:lstStyle/>
        <a:p>
          <a:endParaRPr lang="ru-RU"/>
        </a:p>
      </dgm:t>
    </dgm:pt>
    <dgm:pt modelId="{DE06BF49-0C6C-481D-928E-A7F639C6E44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не менее 82%</a:t>
          </a:r>
          <a:endParaRPr lang="ru-RU" sz="1200" b="1" dirty="0"/>
        </a:p>
      </dgm:t>
    </dgm:pt>
    <dgm:pt modelId="{32071197-2086-4EF8-B12B-FD565C734799}" type="parTrans" cxnId="{1A834401-9F75-4389-AE72-855C0AD0A9D8}">
      <dgm:prSet/>
      <dgm:spPr/>
      <dgm:t>
        <a:bodyPr/>
        <a:lstStyle/>
        <a:p>
          <a:endParaRPr lang="ru-RU"/>
        </a:p>
      </dgm:t>
    </dgm:pt>
    <dgm:pt modelId="{0B4D948C-526C-430E-ABAC-29A2627772BB}" type="sibTrans" cxnId="{1A834401-9F75-4389-AE72-855C0AD0A9D8}">
      <dgm:prSet/>
      <dgm:spPr/>
      <dgm:t>
        <a:bodyPr/>
        <a:lstStyle/>
        <a:p>
          <a:endParaRPr lang="ru-RU"/>
        </a:p>
      </dgm:t>
    </dgm:pt>
    <dgm:pt modelId="{39B8F636-223B-4BFB-8DA2-7C941833DAD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не менее 82%</a:t>
          </a:r>
          <a:endParaRPr lang="ru-RU" sz="1200" b="1" dirty="0"/>
        </a:p>
      </dgm:t>
    </dgm:pt>
    <dgm:pt modelId="{83508258-76A4-4225-AF75-1CCEB7AD0A44}" type="parTrans" cxnId="{017645DC-A3C0-451A-BB1E-B10C7102AB13}">
      <dgm:prSet/>
      <dgm:spPr/>
      <dgm:t>
        <a:bodyPr/>
        <a:lstStyle/>
        <a:p>
          <a:endParaRPr lang="ru-RU"/>
        </a:p>
      </dgm:t>
    </dgm:pt>
    <dgm:pt modelId="{76BC0516-3E8D-4B1E-A68A-4F46647E3CE8}" type="sibTrans" cxnId="{017645DC-A3C0-451A-BB1E-B10C7102AB13}">
      <dgm:prSet/>
      <dgm:spPr/>
      <dgm:t>
        <a:bodyPr/>
        <a:lstStyle/>
        <a:p>
          <a:endParaRPr lang="ru-RU"/>
        </a:p>
      </dgm:t>
    </dgm:pt>
    <dgm:pt modelId="{ACC7A83C-8BAD-43F8-A8CA-B7CC80D04C61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67,0 %</a:t>
          </a:r>
          <a:endParaRPr lang="ru-RU" sz="1200" b="1" dirty="0"/>
        </a:p>
      </dgm:t>
    </dgm:pt>
    <dgm:pt modelId="{34DEF8AE-4137-4276-8412-7409C016EC9D}" type="parTrans" cxnId="{BE945400-D28A-494B-B4CF-91E883A5D57E}">
      <dgm:prSet/>
      <dgm:spPr/>
      <dgm:t>
        <a:bodyPr/>
        <a:lstStyle/>
        <a:p>
          <a:endParaRPr lang="ru-RU"/>
        </a:p>
      </dgm:t>
    </dgm:pt>
    <dgm:pt modelId="{FFAA968A-019A-4CCF-AC1D-20AFB7A4CD96}" type="sibTrans" cxnId="{BE945400-D28A-494B-B4CF-91E883A5D57E}">
      <dgm:prSet/>
      <dgm:spPr/>
      <dgm:t>
        <a:bodyPr/>
        <a:lstStyle/>
        <a:p>
          <a:endParaRPr lang="ru-RU"/>
        </a:p>
      </dgm:t>
    </dgm:pt>
    <dgm:pt modelId="{C6194889-C495-4B05-A96B-2210BC97E83F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67,0 %</a:t>
          </a:r>
          <a:endParaRPr lang="ru-RU" sz="1200" b="1" dirty="0"/>
        </a:p>
      </dgm:t>
    </dgm:pt>
    <dgm:pt modelId="{6286E2B7-0004-4894-AD8A-6F03490E7C00}" type="parTrans" cxnId="{1A815FAC-F72E-4701-AF0E-14A1583AF52C}">
      <dgm:prSet/>
      <dgm:spPr/>
      <dgm:t>
        <a:bodyPr/>
        <a:lstStyle/>
        <a:p>
          <a:endParaRPr lang="ru-RU"/>
        </a:p>
      </dgm:t>
    </dgm:pt>
    <dgm:pt modelId="{CBB7AC9F-D7BB-421C-A909-96A174B31E1F}" type="sibTrans" cxnId="{1A815FAC-F72E-4701-AF0E-14A1583AF52C}">
      <dgm:prSet/>
      <dgm:spPr/>
      <dgm:t>
        <a:bodyPr/>
        <a:lstStyle/>
        <a:p>
          <a:endParaRPr lang="ru-RU"/>
        </a:p>
      </dgm:t>
    </dgm:pt>
    <dgm:pt modelId="{EBEED5D3-5361-41E3-B476-77110744B4DF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63,0 %</a:t>
          </a:r>
          <a:endParaRPr lang="ru-RU" sz="1200" b="1" dirty="0"/>
        </a:p>
      </dgm:t>
    </dgm:pt>
    <dgm:pt modelId="{D3D2F542-FFCF-4588-8F76-017DAB03D244}" type="sibTrans" cxnId="{E98F0A39-60C9-4CE2-8F9E-E1E70068C9AA}">
      <dgm:prSet/>
      <dgm:spPr/>
      <dgm:t>
        <a:bodyPr/>
        <a:lstStyle/>
        <a:p>
          <a:endParaRPr lang="ru-RU"/>
        </a:p>
      </dgm:t>
    </dgm:pt>
    <dgm:pt modelId="{6CC7A467-041D-45C1-B394-2A64DDD208A2}" type="parTrans" cxnId="{E98F0A39-60C9-4CE2-8F9E-E1E70068C9AA}">
      <dgm:prSet/>
      <dgm:spPr/>
      <dgm:t>
        <a:bodyPr/>
        <a:lstStyle/>
        <a:p>
          <a:endParaRPr lang="ru-RU"/>
        </a:p>
      </dgm:t>
    </dgm:pt>
    <dgm:pt modelId="{3ADCCEB9-C47B-4FF5-9F4A-208BEACFDEF5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63,0 %</a:t>
          </a:r>
          <a:endParaRPr lang="ru-RU" sz="1200" b="1" dirty="0"/>
        </a:p>
      </dgm:t>
    </dgm:pt>
    <dgm:pt modelId="{1E0E4E0E-24C4-46AA-BA2E-FD2EE3E38C35}" type="parTrans" cxnId="{B500A027-8A87-43C4-93E1-800A30CF04C4}">
      <dgm:prSet/>
      <dgm:spPr/>
      <dgm:t>
        <a:bodyPr/>
        <a:lstStyle/>
        <a:p>
          <a:endParaRPr lang="ru-RU"/>
        </a:p>
      </dgm:t>
    </dgm:pt>
    <dgm:pt modelId="{ECC840BD-2E10-4954-ACE1-A30033B4470B}" type="sibTrans" cxnId="{B500A027-8A87-43C4-93E1-800A30CF04C4}">
      <dgm:prSet/>
      <dgm:spPr/>
      <dgm:t>
        <a:bodyPr/>
        <a:lstStyle/>
        <a:p>
          <a:endParaRPr lang="ru-RU"/>
        </a:p>
      </dgm:t>
    </dgm:pt>
    <dgm:pt modelId="{3170D201-53CF-4EB1-BA7C-A4E42BA1D443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63,0 %</a:t>
          </a:r>
          <a:endParaRPr lang="ru-RU" sz="1200" b="1" dirty="0"/>
        </a:p>
      </dgm:t>
    </dgm:pt>
    <dgm:pt modelId="{704FFE0A-FACC-41A7-8E3D-055A33AB8445}" type="parTrans" cxnId="{9554268F-3577-4B59-90FE-5275EA281E63}">
      <dgm:prSet/>
      <dgm:spPr/>
      <dgm:t>
        <a:bodyPr/>
        <a:lstStyle/>
        <a:p>
          <a:endParaRPr lang="ru-RU"/>
        </a:p>
      </dgm:t>
    </dgm:pt>
    <dgm:pt modelId="{25A2E951-A5E3-490D-934E-A41EA624FD80}" type="sibTrans" cxnId="{9554268F-3577-4B59-90FE-5275EA281E63}">
      <dgm:prSet/>
      <dgm:spPr/>
      <dgm:t>
        <a:bodyPr/>
        <a:lstStyle/>
        <a:p>
          <a:endParaRPr lang="ru-RU"/>
        </a:p>
      </dgm:t>
    </dgm:pt>
    <dgm:pt modelId="{E85A1F77-85F9-439C-8CCF-6A5ACF3CA6F1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44,5 %</a:t>
          </a:r>
          <a:endParaRPr lang="ru-RU" sz="1200" b="1" dirty="0"/>
        </a:p>
      </dgm:t>
    </dgm:pt>
    <dgm:pt modelId="{D4C187A9-B428-46B5-8236-356EFCDA93F8}" type="parTrans" cxnId="{3001F120-9C48-4CDB-B104-64293C5CE5BE}">
      <dgm:prSet/>
      <dgm:spPr/>
      <dgm:t>
        <a:bodyPr/>
        <a:lstStyle/>
        <a:p>
          <a:endParaRPr lang="ru-RU"/>
        </a:p>
      </dgm:t>
    </dgm:pt>
    <dgm:pt modelId="{FF2D1340-D3E6-4BE9-8656-2049243EFB43}" type="sibTrans" cxnId="{3001F120-9C48-4CDB-B104-64293C5CE5BE}">
      <dgm:prSet/>
      <dgm:spPr/>
      <dgm:t>
        <a:bodyPr/>
        <a:lstStyle/>
        <a:p>
          <a:endParaRPr lang="ru-RU"/>
        </a:p>
      </dgm:t>
    </dgm:pt>
    <dgm:pt modelId="{759E4C92-9FE3-480B-BC54-5CEF50D8F47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44,5 %</a:t>
          </a:r>
          <a:endParaRPr lang="ru-RU" sz="1200" b="1" dirty="0"/>
        </a:p>
      </dgm:t>
    </dgm:pt>
    <dgm:pt modelId="{345AC8B4-6036-4995-9388-52F500A443B7}" type="parTrans" cxnId="{25AFB2B2-71CA-4941-8C59-94BAD4B440B6}">
      <dgm:prSet/>
      <dgm:spPr/>
      <dgm:t>
        <a:bodyPr/>
        <a:lstStyle/>
        <a:p>
          <a:endParaRPr lang="ru-RU"/>
        </a:p>
      </dgm:t>
    </dgm:pt>
    <dgm:pt modelId="{A156F017-79D8-4260-A359-9B4F69B915A4}" type="sibTrans" cxnId="{25AFB2B2-71CA-4941-8C59-94BAD4B440B6}">
      <dgm:prSet/>
      <dgm:spPr/>
      <dgm:t>
        <a:bodyPr/>
        <a:lstStyle/>
        <a:p>
          <a:endParaRPr lang="ru-RU"/>
        </a:p>
      </dgm:t>
    </dgm:pt>
    <dgm:pt modelId="{9B100722-2AE7-4452-89CF-74174C5409CA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не менее 10 %</a:t>
          </a:r>
          <a:endParaRPr lang="ru-RU" sz="1200" b="1" dirty="0"/>
        </a:p>
      </dgm:t>
    </dgm:pt>
    <dgm:pt modelId="{7ADD2DE7-21AA-483C-9F75-FA806A0510C8}" type="parTrans" cxnId="{483EE2D3-F041-40DE-8878-D254573784ED}">
      <dgm:prSet/>
      <dgm:spPr/>
      <dgm:t>
        <a:bodyPr/>
        <a:lstStyle/>
        <a:p>
          <a:endParaRPr lang="ru-RU"/>
        </a:p>
      </dgm:t>
    </dgm:pt>
    <dgm:pt modelId="{3EB557F9-E113-402A-B4FD-87313D674590}" type="sibTrans" cxnId="{483EE2D3-F041-40DE-8878-D254573784ED}">
      <dgm:prSet/>
      <dgm:spPr/>
      <dgm:t>
        <a:bodyPr/>
        <a:lstStyle/>
        <a:p>
          <a:endParaRPr lang="ru-RU"/>
        </a:p>
      </dgm:t>
    </dgm:pt>
    <dgm:pt modelId="{ED3C3637-2486-4942-BDE4-A4279CB6C94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не менее 10 %</a:t>
          </a:r>
          <a:endParaRPr lang="ru-RU" sz="1200" b="1" dirty="0"/>
        </a:p>
      </dgm:t>
    </dgm:pt>
    <dgm:pt modelId="{6118D348-E9AF-4C2E-9476-1B0F48B13C7B}" type="parTrans" cxnId="{4247221D-E958-422F-805D-AA10D148BBE4}">
      <dgm:prSet/>
      <dgm:spPr/>
      <dgm:t>
        <a:bodyPr/>
        <a:lstStyle/>
        <a:p>
          <a:endParaRPr lang="ru-RU"/>
        </a:p>
      </dgm:t>
    </dgm:pt>
    <dgm:pt modelId="{F7B51B69-2ACE-450B-8B8C-63A9C73F92A5}" type="sibTrans" cxnId="{4247221D-E958-422F-805D-AA10D148BBE4}">
      <dgm:prSet/>
      <dgm:spPr/>
      <dgm:t>
        <a:bodyPr/>
        <a:lstStyle/>
        <a:p>
          <a:endParaRPr lang="ru-RU"/>
        </a:p>
      </dgm:t>
    </dgm:pt>
    <dgm:pt modelId="{23DEFE9D-728B-4865-8282-F3279D9EC133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не менее 10 %</a:t>
          </a:r>
          <a:endParaRPr lang="ru-RU" sz="1200" b="1" dirty="0"/>
        </a:p>
      </dgm:t>
    </dgm:pt>
    <dgm:pt modelId="{42CEA1B4-BEE9-40BA-9973-276A665E0347}" type="parTrans" cxnId="{E892D43B-DA61-4182-8E3D-9417657BC7E5}">
      <dgm:prSet/>
      <dgm:spPr/>
      <dgm:t>
        <a:bodyPr/>
        <a:lstStyle/>
        <a:p>
          <a:endParaRPr lang="ru-RU"/>
        </a:p>
      </dgm:t>
    </dgm:pt>
    <dgm:pt modelId="{7C2AA8CE-4612-42E9-97C7-56419D4AA2FC}" type="sibTrans" cxnId="{E892D43B-DA61-4182-8E3D-9417657BC7E5}">
      <dgm:prSet/>
      <dgm:spPr/>
      <dgm:t>
        <a:bodyPr/>
        <a:lstStyle/>
        <a:p>
          <a:endParaRPr lang="ru-RU"/>
        </a:p>
      </dgm:t>
    </dgm:pt>
    <dgm:pt modelId="{1FC43779-3998-48B5-9AFD-FAE676FBB9A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не менее 82%</a:t>
          </a:r>
          <a:endParaRPr lang="ru-RU" sz="1200" b="1" dirty="0"/>
        </a:p>
      </dgm:t>
    </dgm:pt>
    <dgm:pt modelId="{5BA9D385-0FAD-4156-96CD-FF6A23986CF9}" type="parTrans" cxnId="{787A4B99-E774-4B5B-B65D-976E89FA3719}">
      <dgm:prSet/>
      <dgm:spPr/>
      <dgm:t>
        <a:bodyPr/>
        <a:lstStyle/>
        <a:p>
          <a:endParaRPr lang="ru-RU"/>
        </a:p>
      </dgm:t>
    </dgm:pt>
    <dgm:pt modelId="{8280AB06-862C-480F-B990-3A6D1BFD3639}" type="sibTrans" cxnId="{787A4B99-E774-4B5B-B65D-976E89FA3719}">
      <dgm:prSet/>
      <dgm:spPr/>
      <dgm:t>
        <a:bodyPr/>
        <a:lstStyle/>
        <a:p>
          <a:endParaRPr lang="ru-RU"/>
        </a:p>
      </dgm:t>
    </dgm:pt>
    <dgm:pt modelId="{4E3D3E52-865D-45AE-86F1-0A654EDEE48C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не менее 82%</a:t>
          </a:r>
          <a:endParaRPr lang="ru-RU" sz="1200" b="1" dirty="0"/>
        </a:p>
      </dgm:t>
    </dgm:pt>
    <dgm:pt modelId="{F92C1980-D80B-48A0-A296-821D32C5A26A}" type="parTrans" cxnId="{214147B6-BA18-4B05-BE98-A8DD0F03F08E}">
      <dgm:prSet/>
      <dgm:spPr/>
      <dgm:t>
        <a:bodyPr/>
        <a:lstStyle/>
        <a:p>
          <a:endParaRPr lang="ru-RU"/>
        </a:p>
      </dgm:t>
    </dgm:pt>
    <dgm:pt modelId="{D44DCD6B-8F41-4659-9D9E-11BE26D662A3}" type="sibTrans" cxnId="{214147B6-BA18-4B05-BE98-A8DD0F03F08E}">
      <dgm:prSet/>
      <dgm:spPr/>
      <dgm:t>
        <a:bodyPr/>
        <a:lstStyle/>
        <a:p>
          <a:endParaRPr lang="ru-RU"/>
        </a:p>
      </dgm:t>
    </dgm:pt>
    <dgm:pt modelId="{3DEDEBB6-5991-463E-AA16-0481BE5EEB6A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67,0 %</a:t>
          </a:r>
          <a:endParaRPr lang="ru-RU" sz="1200" b="1" dirty="0"/>
        </a:p>
      </dgm:t>
    </dgm:pt>
    <dgm:pt modelId="{EA373C44-4AA9-4C6B-95D5-200059B63E6D}" type="sibTrans" cxnId="{8511C599-73EE-42CC-B8E0-7DC9171594CD}">
      <dgm:prSet/>
      <dgm:spPr/>
      <dgm:t>
        <a:bodyPr/>
        <a:lstStyle/>
        <a:p>
          <a:endParaRPr lang="ru-RU"/>
        </a:p>
      </dgm:t>
    </dgm:pt>
    <dgm:pt modelId="{F6AF0C6A-5F50-4C1B-B416-813231F7A20C}" type="parTrans" cxnId="{8511C599-73EE-42CC-B8E0-7DC9171594CD}">
      <dgm:prSet/>
      <dgm:spPr/>
      <dgm:t>
        <a:bodyPr/>
        <a:lstStyle/>
        <a:p>
          <a:endParaRPr lang="ru-RU"/>
        </a:p>
      </dgm:t>
    </dgm:pt>
    <dgm:pt modelId="{D8CFDBE2-0AF1-49D9-9A18-F9EDB700340A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67,0 %</a:t>
          </a:r>
          <a:endParaRPr lang="ru-RU" sz="1200" b="1" dirty="0"/>
        </a:p>
      </dgm:t>
    </dgm:pt>
    <dgm:pt modelId="{FD613EBF-604D-4034-83B0-DAFD6F16B5DB}" type="parTrans" cxnId="{A271C32D-E152-4604-8BAA-268C77EF7D4E}">
      <dgm:prSet/>
      <dgm:spPr/>
      <dgm:t>
        <a:bodyPr/>
        <a:lstStyle/>
        <a:p>
          <a:endParaRPr lang="ru-RU"/>
        </a:p>
      </dgm:t>
    </dgm:pt>
    <dgm:pt modelId="{F95E0F80-565F-4AC7-B491-7CC430E60F0C}" type="sibTrans" cxnId="{A271C32D-E152-4604-8BAA-268C77EF7D4E}">
      <dgm:prSet/>
      <dgm:spPr/>
      <dgm:t>
        <a:bodyPr/>
        <a:lstStyle/>
        <a:p>
          <a:endParaRPr lang="ru-RU"/>
        </a:p>
      </dgm:t>
    </dgm:pt>
    <dgm:pt modelId="{239A90B8-810E-47B5-82B6-C9619534F98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67,0 %</a:t>
          </a:r>
          <a:endParaRPr lang="ru-RU" sz="1200" b="1" dirty="0"/>
        </a:p>
      </dgm:t>
    </dgm:pt>
    <dgm:pt modelId="{D9FED60D-5BEC-4A84-A440-7ABE87AAD419}" type="parTrans" cxnId="{AF899F86-2C6D-4DF1-A68C-B995D301B5DB}">
      <dgm:prSet/>
      <dgm:spPr/>
      <dgm:t>
        <a:bodyPr/>
        <a:lstStyle/>
        <a:p>
          <a:endParaRPr lang="ru-RU"/>
        </a:p>
      </dgm:t>
    </dgm:pt>
    <dgm:pt modelId="{F4063716-C3BD-4026-AFE5-A7CDD556BA33}" type="sibTrans" cxnId="{AF899F86-2C6D-4DF1-A68C-B995D301B5DB}">
      <dgm:prSet/>
      <dgm:spPr/>
      <dgm:t>
        <a:bodyPr/>
        <a:lstStyle/>
        <a:p>
          <a:endParaRPr lang="ru-RU"/>
        </a:p>
      </dgm:t>
    </dgm:pt>
    <dgm:pt modelId="{4DA6A386-0652-4A5C-ABFB-0E8A56719C84}" type="pres">
      <dgm:prSet presAssocID="{E155D020-CA60-4FCD-8395-76D6290CDB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BD206E-0C47-4F1D-AF84-8E9A8288FD73}" type="pres">
      <dgm:prSet presAssocID="{168D8E41-8219-4B30-813D-717444FC0631}" presName="linNode" presStyleCnt="0"/>
      <dgm:spPr/>
    </dgm:pt>
    <dgm:pt modelId="{A56179FC-195B-4D3B-B7B5-53475F437713}" type="pres">
      <dgm:prSet presAssocID="{168D8E41-8219-4B30-813D-717444FC0631}" presName="parentText" presStyleLbl="node1" presStyleIdx="0" presStyleCnt="5" custScaleX="367071" custScaleY="185896" custLinFactNeighborX="820" custLinFactNeighborY="-8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50A2AD-E24E-4234-994C-AB66155133CF}" type="pres">
      <dgm:prSet presAssocID="{168D8E41-8219-4B30-813D-717444FC0631}" presName="descendantText" presStyleLbl="alignAccFollowNode1" presStyleIdx="0" presStyleCnt="5" custScaleX="69861" custScaleY="230228" custLinFactNeighborX="4811" custLinFactNeighborY="-13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C4CB5-A599-4305-9AF7-477B1F26D99E}" type="pres">
      <dgm:prSet presAssocID="{A95BB0B6-524E-48BB-A119-C238B4774900}" presName="sp" presStyleCnt="0"/>
      <dgm:spPr/>
    </dgm:pt>
    <dgm:pt modelId="{DA68638C-A1AC-4E7C-B917-6E592E615F2C}" type="pres">
      <dgm:prSet presAssocID="{DBB67FE6-5A65-489B-8E9E-D0A82C8F7A05}" presName="linNode" presStyleCnt="0"/>
      <dgm:spPr/>
    </dgm:pt>
    <dgm:pt modelId="{7585C925-ACB6-41EF-ACFD-561EE460E038}" type="pres">
      <dgm:prSet presAssocID="{DBB67FE6-5A65-489B-8E9E-D0A82C8F7A05}" presName="parentText" presStyleLbl="node1" presStyleIdx="1" presStyleCnt="5" custScaleX="346741" custScaleY="115172" custLinFactNeighborX="-17210" custLinFactNeighborY="-41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6471A-4446-467F-BE3F-74D281F6F739}" type="pres">
      <dgm:prSet presAssocID="{DBB67FE6-5A65-489B-8E9E-D0A82C8F7A05}" presName="descendantText" presStyleLbl="alignAccFollowNode1" presStyleIdx="1" presStyleCnt="5" custScaleX="62604" custScaleY="191891" custLinFactNeighborX="9551" custLinFactNeighborY="-8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E63AD-0CF1-4DEE-8324-5EA466BACF6E}" type="pres">
      <dgm:prSet presAssocID="{A7ACB425-B687-4E6E-9FBF-28430BD103FD}" presName="sp" presStyleCnt="0"/>
      <dgm:spPr/>
    </dgm:pt>
    <dgm:pt modelId="{67F819D7-E939-4E31-AC31-ECBC6674C7FA}" type="pres">
      <dgm:prSet presAssocID="{E1948ED0-AF08-414B-BCAF-4A0D2ABD14B3}" presName="linNode" presStyleCnt="0"/>
      <dgm:spPr/>
    </dgm:pt>
    <dgm:pt modelId="{9E6AFA9F-3910-4480-AFAB-7CBE65D6A777}" type="pres">
      <dgm:prSet presAssocID="{E1948ED0-AF08-414B-BCAF-4A0D2ABD14B3}" presName="parentText" presStyleLbl="node1" presStyleIdx="2" presStyleCnt="5" custScaleX="555209" custScaleY="1362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736C4-2B1D-4C10-837C-A56208718D02}" type="pres">
      <dgm:prSet presAssocID="{E1948ED0-AF08-414B-BCAF-4A0D2ABD14B3}" presName="descendantText" presStyleLbl="alignAccFollowNode1" presStyleIdx="2" presStyleCnt="5" custScaleX="100424" custScaleY="1778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0F81F6-4090-4F45-B9CC-CC1A3CEE9BDA}" type="pres">
      <dgm:prSet presAssocID="{905EDE26-9CEE-421A-8730-C33C474BF1C2}" presName="sp" presStyleCnt="0"/>
      <dgm:spPr/>
    </dgm:pt>
    <dgm:pt modelId="{9CA70556-43D8-48D9-BCA1-6F8EBA1304CF}" type="pres">
      <dgm:prSet presAssocID="{47365939-163B-4846-A04F-0585928D98A3}" presName="linNode" presStyleCnt="0"/>
      <dgm:spPr/>
    </dgm:pt>
    <dgm:pt modelId="{10455272-39F4-467E-B1C7-7BAC50910254}" type="pres">
      <dgm:prSet presAssocID="{47365939-163B-4846-A04F-0585928D98A3}" presName="parentText" presStyleLbl="node1" presStyleIdx="3" presStyleCnt="5" custScaleX="555209" custScaleY="1397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28C608-63D3-4B6E-8091-593056D557EB}" type="pres">
      <dgm:prSet presAssocID="{47365939-163B-4846-A04F-0585928D98A3}" presName="descendantText" presStyleLbl="alignAccFollowNode1" presStyleIdx="3" presStyleCnt="5" custScaleY="216718" custLinFactNeighborX="-3853" custLinFactNeighborY="1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290221-D451-48C8-8036-CABEBEDA18D3}" type="pres">
      <dgm:prSet presAssocID="{9D2E7237-990D-4D90-8311-53590C67AE7F}" presName="sp" presStyleCnt="0"/>
      <dgm:spPr/>
    </dgm:pt>
    <dgm:pt modelId="{CECC6212-5162-4596-B52C-1A1633716766}" type="pres">
      <dgm:prSet presAssocID="{E1BA3BD5-FA4F-4255-B365-A7BC9343B917}" presName="linNode" presStyleCnt="0"/>
      <dgm:spPr/>
    </dgm:pt>
    <dgm:pt modelId="{E7B22EC1-B3A4-4C65-BE79-33521E7E40C2}" type="pres">
      <dgm:prSet presAssocID="{E1BA3BD5-FA4F-4255-B365-A7BC9343B917}" presName="parentText" presStyleLbl="node1" presStyleIdx="4" presStyleCnt="5" custScaleX="208101" custScaleY="11970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66A2E-136F-4C86-ABD3-B93F757C295E}" type="pres">
      <dgm:prSet presAssocID="{E1BA3BD5-FA4F-4255-B365-A7BC9343B917}" presName="descendantText" presStyleLbl="alignAccFollowNode1" presStyleIdx="4" presStyleCnt="5" custScaleX="36464" custScaleY="177531" custLinFactNeighborX="2378" custLinFactNeighborY="4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E0B867-9669-49CA-962E-D7F5C6EA7F6A}" type="presOf" srcId="{8641BE51-ACB7-4901-A6E9-C64D56A88187}" destId="{38B6471A-4446-467F-BE3F-74D281F6F739}" srcOrd="0" destOrd="3" presId="urn:microsoft.com/office/officeart/2005/8/layout/vList5"/>
    <dgm:cxn modelId="{FCB1FDA0-1023-4891-8D4D-2F8E47EB014A}" srcId="{E1948ED0-AF08-414B-BCAF-4A0D2ABD14B3}" destId="{C5491A44-03AF-4722-A4A0-EA3D311BC980}" srcOrd="2" destOrd="0" parTransId="{66129E2C-E504-4523-816F-517AB4DCFE56}" sibTransId="{FF98F7B0-C44C-464A-8B9E-DE406120BAA2}"/>
    <dgm:cxn modelId="{75E910B1-313F-4B13-9303-E4451B873353}" srcId="{168D8E41-8219-4B30-813D-717444FC0631}" destId="{45736ABF-1FED-44FC-B907-BC330BD18096}" srcOrd="3" destOrd="0" parTransId="{9B9536C7-E10A-4FE4-9103-F228307134F0}" sibTransId="{0500BEA6-E7FF-4365-83F8-C972E5368280}"/>
    <dgm:cxn modelId="{3A877B94-8AE5-4D6C-B200-CE8F4E13203B}" type="presOf" srcId="{1FC43779-3998-48B5-9AFD-FAE676FBB9A7}" destId="{2028C608-63D3-4B6E-8091-593056D557EB}" srcOrd="0" destOrd="0" presId="urn:microsoft.com/office/officeart/2005/8/layout/vList5"/>
    <dgm:cxn modelId="{15A89BE0-453E-45E0-B522-8EA021F7F9F8}" type="presOf" srcId="{D168C067-5147-44BD-90A6-6A1B1F898660}" destId="{2028C608-63D3-4B6E-8091-593056D557EB}" srcOrd="0" destOrd="1" presId="urn:microsoft.com/office/officeart/2005/8/layout/vList5"/>
    <dgm:cxn modelId="{867CA3A0-AD8B-4074-82C3-30B158F922B9}" type="presOf" srcId="{C6194889-C495-4B05-A96B-2210BC97E83F}" destId="{E6566A2E-136F-4C86-ABD3-B93F757C295E}" srcOrd="0" destOrd="2" presId="urn:microsoft.com/office/officeart/2005/8/layout/vList5"/>
    <dgm:cxn modelId="{A271C32D-E152-4604-8BAA-268C77EF7D4E}" srcId="{E1BA3BD5-FA4F-4255-B365-A7BC9343B917}" destId="{D8CFDBE2-0AF1-49D9-9A18-F9EDB700340A}" srcOrd="3" destOrd="0" parTransId="{FD613EBF-604D-4034-83B0-DAFD6F16B5DB}" sibTransId="{F95E0F80-565F-4AC7-B491-7CC430E60F0C}"/>
    <dgm:cxn modelId="{B1A667AB-3CE8-4D76-9E56-59B831976E3C}" type="presOf" srcId="{4C740787-63BA-4079-971A-B82F2E53D405}" destId="{38B6471A-4446-467F-BE3F-74D281F6F739}" srcOrd="0" destOrd="2" presId="urn:microsoft.com/office/officeart/2005/8/layout/vList5"/>
    <dgm:cxn modelId="{5895F05A-7AC4-4A48-A0DA-70B37D808A8F}" type="presOf" srcId="{5211F4E3-0EDB-4D99-AB40-A05AEE194B2D}" destId="{C050A2AD-E24E-4234-994C-AB66155133CF}" srcOrd="0" destOrd="2" presId="urn:microsoft.com/office/officeart/2005/8/layout/vList5"/>
    <dgm:cxn modelId="{19588889-5A93-4116-9DD7-F6521C1B225C}" srcId="{DBB67FE6-5A65-489B-8E9E-D0A82C8F7A05}" destId="{2EC020AB-285D-41E5-AFCA-463BEB73A22D}" srcOrd="0" destOrd="0" parTransId="{997E3C72-CF09-4DDD-A0B8-1AA901459630}" sibTransId="{FAA7C428-C872-4788-AF1D-C6D2DFD0B920}"/>
    <dgm:cxn modelId="{B517C49C-BCB7-4973-8C46-DEDE99BF552D}" srcId="{DBB67FE6-5A65-489B-8E9E-D0A82C8F7A05}" destId="{4C740787-63BA-4079-971A-B82F2E53D405}" srcOrd="2" destOrd="0" parTransId="{69970CF8-6473-4908-8796-B51A9E9FCBE7}" sibTransId="{C1517804-F818-48CE-9ED5-8C4B6EF56005}"/>
    <dgm:cxn modelId="{FE745A72-A793-4C71-A6F8-AB51B5E09A62}" type="presOf" srcId="{EBEED5D3-5361-41E3-B476-77110744B4DF}" destId="{C050A2AD-E24E-4234-994C-AB66155133CF}" srcOrd="0" destOrd="0" presId="urn:microsoft.com/office/officeart/2005/8/layout/vList5"/>
    <dgm:cxn modelId="{2B4F0893-4D1C-4977-897D-816E30AA3668}" type="presOf" srcId="{DBB67FE6-5A65-489B-8E9E-D0A82C8F7A05}" destId="{7585C925-ACB6-41EF-ACFD-561EE460E038}" srcOrd="0" destOrd="0" presId="urn:microsoft.com/office/officeart/2005/8/layout/vList5"/>
    <dgm:cxn modelId="{9154B43B-19DB-4E48-87CE-4AC0C2D2EBFE}" srcId="{E155D020-CA60-4FCD-8395-76D6290CDB40}" destId="{E1BA3BD5-FA4F-4255-B365-A7BC9343B917}" srcOrd="4" destOrd="0" parTransId="{34EE28BD-95E7-4908-8813-E82E79F72EDA}" sibTransId="{D7BBC6A1-AF36-4E3F-AF63-8017F1321F1B}"/>
    <dgm:cxn modelId="{25AFB2B2-71CA-4941-8C59-94BAD4B440B6}" srcId="{DBB67FE6-5A65-489B-8E9E-D0A82C8F7A05}" destId="{759E4C92-9FE3-480B-BC54-5CEF50D8F470}" srcOrd="4" destOrd="0" parTransId="{345AC8B4-6036-4995-9388-52F500A443B7}" sibTransId="{A156F017-79D8-4260-A359-9B4F69B915A4}"/>
    <dgm:cxn modelId="{0C3E7593-98E6-46A5-99BE-4572431E1DA4}" type="presOf" srcId="{39B8F636-223B-4BFB-8DA2-7C941833DAD0}" destId="{2028C608-63D3-4B6E-8091-593056D557EB}" srcOrd="0" destOrd="3" presId="urn:microsoft.com/office/officeart/2005/8/layout/vList5"/>
    <dgm:cxn modelId="{86D0AFBC-3B20-4E88-BE2C-2587F724F0B8}" srcId="{E155D020-CA60-4FCD-8395-76D6290CDB40}" destId="{168D8E41-8219-4B30-813D-717444FC0631}" srcOrd="0" destOrd="0" parTransId="{26DD2544-AB25-4E03-86B4-664E01B814A9}" sibTransId="{A95BB0B6-524E-48BB-A119-C238B4774900}"/>
    <dgm:cxn modelId="{787A4B99-E774-4B5B-B65D-976E89FA3719}" srcId="{47365939-163B-4846-A04F-0585928D98A3}" destId="{1FC43779-3998-48B5-9AFD-FAE676FBB9A7}" srcOrd="0" destOrd="0" parTransId="{5BA9D385-0FAD-4156-96CD-FF6A23986CF9}" sibTransId="{8280AB06-862C-480F-B990-3A6D1BFD3639}"/>
    <dgm:cxn modelId="{0D0C4B35-C2D6-4A89-A8BC-1B67E60660EB}" type="presOf" srcId="{ACC7A83C-8BAD-43F8-A8CA-B7CC80D04C61}" destId="{E6566A2E-136F-4C86-ABD3-B93F757C295E}" srcOrd="0" destOrd="1" presId="urn:microsoft.com/office/officeart/2005/8/layout/vList5"/>
    <dgm:cxn modelId="{5852E1A1-DFE0-4976-A396-91BE25667274}" type="presOf" srcId="{168D8E41-8219-4B30-813D-717444FC0631}" destId="{A56179FC-195B-4D3B-B7B5-53475F437713}" srcOrd="0" destOrd="0" presId="urn:microsoft.com/office/officeart/2005/8/layout/vList5"/>
    <dgm:cxn modelId="{E98F0A39-60C9-4CE2-8F9E-E1E70068C9AA}" srcId="{168D8E41-8219-4B30-813D-717444FC0631}" destId="{EBEED5D3-5361-41E3-B476-77110744B4DF}" srcOrd="0" destOrd="0" parTransId="{6CC7A467-041D-45C1-B394-2A64DDD208A2}" sibTransId="{D3D2F542-FFCF-4588-8F76-017DAB03D244}"/>
    <dgm:cxn modelId="{2F82FEC4-9436-40B0-8CC7-26DDE3C080E7}" type="presOf" srcId="{45736ABF-1FED-44FC-B907-BC330BD18096}" destId="{C050A2AD-E24E-4234-994C-AB66155133CF}" srcOrd="0" destOrd="3" presId="urn:microsoft.com/office/officeart/2005/8/layout/vList5"/>
    <dgm:cxn modelId="{4247221D-E958-422F-805D-AA10D148BBE4}" srcId="{E1948ED0-AF08-414B-BCAF-4A0D2ABD14B3}" destId="{ED3C3637-2486-4942-BDE4-A4279CB6C947}" srcOrd="3" destOrd="0" parTransId="{6118D348-E9AF-4C2E-9476-1B0F48B13C7B}" sibTransId="{F7B51B69-2ACE-450B-8B8C-63A9C73F92A5}"/>
    <dgm:cxn modelId="{CCE8FE10-61DC-4349-960B-2CEBD5FB1F2A}" srcId="{E155D020-CA60-4FCD-8395-76D6290CDB40}" destId="{DBB67FE6-5A65-489B-8E9E-D0A82C8F7A05}" srcOrd="1" destOrd="0" parTransId="{8E51409B-212D-43A1-B872-7944765AAFB8}" sibTransId="{A7ACB425-B687-4E6E-9FBF-28430BD103FD}"/>
    <dgm:cxn modelId="{2424E106-1E46-4D66-829C-CE12830A462F}" type="presOf" srcId="{759E4C92-9FE3-480B-BC54-5CEF50D8F470}" destId="{38B6471A-4446-467F-BE3F-74D281F6F739}" srcOrd="0" destOrd="4" presId="urn:microsoft.com/office/officeart/2005/8/layout/vList5"/>
    <dgm:cxn modelId="{9B5D5AAC-A3E1-47D6-B597-BBA990CC720D}" type="presOf" srcId="{2EC020AB-285D-41E5-AFCA-463BEB73A22D}" destId="{38B6471A-4446-467F-BE3F-74D281F6F739}" srcOrd="0" destOrd="0" presId="urn:microsoft.com/office/officeart/2005/8/layout/vList5"/>
    <dgm:cxn modelId="{48FC765D-698B-451C-B5EF-A68A0857E755}" srcId="{168D8E41-8219-4B30-813D-717444FC0631}" destId="{5211F4E3-0EDB-4D99-AB40-A05AEE194B2D}" srcOrd="2" destOrd="0" parTransId="{50911462-AED5-4670-854D-E9E310A8B163}" sibTransId="{7371EE21-40E1-4ABA-834A-D45E1104D5F4}"/>
    <dgm:cxn modelId="{2F5CFAAC-8A64-409C-92DA-EF11AFF9F98C}" type="presOf" srcId="{23DEFE9D-728B-4865-8282-F3279D9EC133}" destId="{B85736C4-2B1D-4C10-837C-A56208718D02}" srcOrd="0" destOrd="4" presId="urn:microsoft.com/office/officeart/2005/8/layout/vList5"/>
    <dgm:cxn modelId="{1A834401-9F75-4389-AE72-855C0AD0A9D8}" srcId="{47365939-163B-4846-A04F-0585928D98A3}" destId="{DE06BF49-0C6C-481D-928E-A7F639C6E447}" srcOrd="2" destOrd="0" parTransId="{32071197-2086-4EF8-B12B-FD565C734799}" sibTransId="{0B4D948C-526C-430E-ABAC-29A2627772BB}"/>
    <dgm:cxn modelId="{8D43AC42-2295-465D-AB28-0E5DF0DA2A86}" type="presOf" srcId="{E155D020-CA60-4FCD-8395-76D6290CDB40}" destId="{4DA6A386-0652-4A5C-ABFB-0E8A56719C84}" srcOrd="0" destOrd="0" presId="urn:microsoft.com/office/officeart/2005/8/layout/vList5"/>
    <dgm:cxn modelId="{9554268F-3577-4B59-90FE-5275EA281E63}" srcId="{168D8E41-8219-4B30-813D-717444FC0631}" destId="{3170D201-53CF-4EB1-BA7C-A4E42BA1D443}" srcOrd="4" destOrd="0" parTransId="{704FFE0A-FACC-41A7-8E3D-055A33AB8445}" sibTransId="{25A2E951-A5E3-490D-934E-A41EA624FD80}"/>
    <dgm:cxn modelId="{017645DC-A3C0-451A-BB1E-B10C7102AB13}" srcId="{47365939-163B-4846-A04F-0585928D98A3}" destId="{39B8F636-223B-4BFB-8DA2-7C941833DAD0}" srcOrd="3" destOrd="0" parTransId="{83508258-76A4-4225-AF75-1CCEB7AD0A44}" sibTransId="{76BC0516-3E8D-4B1E-A68A-4F46647E3CE8}"/>
    <dgm:cxn modelId="{87FD1471-39A3-4976-8F30-1A81FE10E251}" type="presOf" srcId="{ED3C3637-2486-4942-BDE4-A4279CB6C947}" destId="{B85736C4-2B1D-4C10-837C-A56208718D02}" srcOrd="0" destOrd="3" presId="urn:microsoft.com/office/officeart/2005/8/layout/vList5"/>
    <dgm:cxn modelId="{8511C599-73EE-42CC-B8E0-7DC9171594CD}" srcId="{E1BA3BD5-FA4F-4255-B365-A7BC9343B917}" destId="{3DEDEBB6-5991-463E-AA16-0481BE5EEB6A}" srcOrd="0" destOrd="0" parTransId="{F6AF0C6A-5F50-4C1B-B416-813231F7A20C}" sibTransId="{EA373C44-4AA9-4C6B-95D5-200059B63E6D}"/>
    <dgm:cxn modelId="{3001F120-9C48-4CDB-B104-64293C5CE5BE}" srcId="{DBB67FE6-5A65-489B-8E9E-D0A82C8F7A05}" destId="{E85A1F77-85F9-439C-8CCF-6A5ACF3CA6F1}" srcOrd="1" destOrd="0" parTransId="{D4C187A9-B428-46B5-8236-356EFCDA93F8}" sibTransId="{FF2D1340-D3E6-4BE9-8656-2049243EFB43}"/>
    <dgm:cxn modelId="{E2F637F8-46D0-4643-A2A9-D74093C7544F}" type="presOf" srcId="{E85A1F77-85F9-439C-8CCF-6A5ACF3CA6F1}" destId="{38B6471A-4446-467F-BE3F-74D281F6F739}" srcOrd="0" destOrd="1" presId="urn:microsoft.com/office/officeart/2005/8/layout/vList5"/>
    <dgm:cxn modelId="{6C633038-68CE-40B7-AAF4-29847AD27B33}" type="presOf" srcId="{F6F7BA63-BAA5-4116-B6A3-D78DFA40E201}" destId="{B85736C4-2B1D-4C10-837C-A56208718D02}" srcOrd="0" destOrd="0" presId="urn:microsoft.com/office/officeart/2005/8/layout/vList5"/>
    <dgm:cxn modelId="{D909E139-35D4-4A43-8DA4-69A2D99A41E0}" type="presOf" srcId="{DE06BF49-0C6C-481D-928E-A7F639C6E447}" destId="{2028C608-63D3-4B6E-8091-593056D557EB}" srcOrd="0" destOrd="2" presId="urn:microsoft.com/office/officeart/2005/8/layout/vList5"/>
    <dgm:cxn modelId="{2BDE0A65-B015-4FFF-B1C0-E3AC7B469446}" type="presOf" srcId="{D8CFDBE2-0AF1-49D9-9A18-F9EDB700340A}" destId="{E6566A2E-136F-4C86-ABD3-B93F757C295E}" srcOrd="0" destOrd="3" presId="urn:microsoft.com/office/officeart/2005/8/layout/vList5"/>
    <dgm:cxn modelId="{2BC59F86-5C35-4BFB-A2EF-243305E50568}" type="presOf" srcId="{3DEDEBB6-5991-463E-AA16-0481BE5EEB6A}" destId="{E6566A2E-136F-4C86-ABD3-B93F757C295E}" srcOrd="0" destOrd="0" presId="urn:microsoft.com/office/officeart/2005/8/layout/vList5"/>
    <dgm:cxn modelId="{214147B6-BA18-4B05-BE98-A8DD0F03F08E}" srcId="{47365939-163B-4846-A04F-0585928D98A3}" destId="{4E3D3E52-865D-45AE-86F1-0A654EDEE48C}" srcOrd="4" destOrd="0" parTransId="{F92C1980-D80B-48A0-A296-821D32C5A26A}" sibTransId="{D44DCD6B-8F41-4659-9D9E-11BE26D662A3}"/>
    <dgm:cxn modelId="{B80C4AC8-344B-4F0B-AE5A-7DFD08D0B28A}" srcId="{47365939-163B-4846-A04F-0585928D98A3}" destId="{D168C067-5147-44BD-90A6-6A1B1F898660}" srcOrd="1" destOrd="0" parTransId="{9170C3D9-C40B-4575-B1BE-FD9980B441A4}" sibTransId="{E15CA152-6387-4672-9827-357FDBCE3C87}"/>
    <dgm:cxn modelId="{00F493B0-4566-42E7-89E5-D5006B59710B}" type="presOf" srcId="{9B100722-2AE7-4452-89CF-74174C5409CA}" destId="{B85736C4-2B1D-4C10-837C-A56208718D02}" srcOrd="0" destOrd="1" presId="urn:microsoft.com/office/officeart/2005/8/layout/vList5"/>
    <dgm:cxn modelId="{000C401B-C884-4F1E-A93F-FA4A463BE781}" type="presOf" srcId="{C5491A44-03AF-4722-A4A0-EA3D311BC980}" destId="{B85736C4-2B1D-4C10-837C-A56208718D02}" srcOrd="0" destOrd="2" presId="urn:microsoft.com/office/officeart/2005/8/layout/vList5"/>
    <dgm:cxn modelId="{D122AFFA-829B-4F0F-8E40-9E6314D298F1}" type="presOf" srcId="{3170D201-53CF-4EB1-BA7C-A4E42BA1D443}" destId="{C050A2AD-E24E-4234-994C-AB66155133CF}" srcOrd="0" destOrd="4" presId="urn:microsoft.com/office/officeart/2005/8/layout/vList5"/>
    <dgm:cxn modelId="{483EE2D3-F041-40DE-8878-D254573784ED}" srcId="{E1948ED0-AF08-414B-BCAF-4A0D2ABD14B3}" destId="{9B100722-2AE7-4452-89CF-74174C5409CA}" srcOrd="1" destOrd="0" parTransId="{7ADD2DE7-21AA-483C-9F75-FA806A0510C8}" sibTransId="{3EB557F9-E113-402A-B4FD-87313D674590}"/>
    <dgm:cxn modelId="{75B23787-3153-4C13-A822-5045E4F2A23F}" srcId="{DBB67FE6-5A65-489B-8E9E-D0A82C8F7A05}" destId="{8641BE51-ACB7-4901-A6E9-C64D56A88187}" srcOrd="3" destOrd="0" parTransId="{ABD01ED0-9BE8-4911-8B21-C65B2D1037E1}" sibTransId="{5D45754F-4AF8-457A-A37E-0E11CBEBC101}"/>
    <dgm:cxn modelId="{4C1539BD-E779-49CF-824C-1C121F428199}" type="presOf" srcId="{239A90B8-810E-47B5-82B6-C9619534F980}" destId="{E6566A2E-136F-4C86-ABD3-B93F757C295E}" srcOrd="0" destOrd="4" presId="urn:microsoft.com/office/officeart/2005/8/layout/vList5"/>
    <dgm:cxn modelId="{4A3A9BC2-F7F8-444A-BA31-1E0012BEABE9}" type="presOf" srcId="{47365939-163B-4846-A04F-0585928D98A3}" destId="{10455272-39F4-467E-B1C7-7BAC50910254}" srcOrd="0" destOrd="0" presId="urn:microsoft.com/office/officeart/2005/8/layout/vList5"/>
    <dgm:cxn modelId="{DED90A03-EAD6-4F57-9E21-55E3732A00E0}" srcId="{E1948ED0-AF08-414B-BCAF-4A0D2ABD14B3}" destId="{F6F7BA63-BAA5-4116-B6A3-D78DFA40E201}" srcOrd="0" destOrd="0" parTransId="{68CDB57C-13D8-469E-9236-211710FE78C3}" sibTransId="{EBA1A7F4-0858-45E2-9039-26E809D156FD}"/>
    <dgm:cxn modelId="{4072DC63-9906-4555-8291-DB2F26FFC729}" type="presOf" srcId="{4E3D3E52-865D-45AE-86F1-0A654EDEE48C}" destId="{2028C608-63D3-4B6E-8091-593056D557EB}" srcOrd="0" destOrd="4" presId="urn:microsoft.com/office/officeart/2005/8/layout/vList5"/>
    <dgm:cxn modelId="{B538D35F-CA50-41FE-812F-762EB0775F18}" srcId="{E155D020-CA60-4FCD-8395-76D6290CDB40}" destId="{E1948ED0-AF08-414B-BCAF-4A0D2ABD14B3}" srcOrd="2" destOrd="0" parTransId="{E719A78F-3B6E-4AA0-B052-ADBC6E1741EF}" sibTransId="{905EDE26-9CEE-421A-8730-C33C474BF1C2}"/>
    <dgm:cxn modelId="{44055AB8-BE40-4260-8FFC-3DE02C14A79A}" type="presOf" srcId="{3ADCCEB9-C47B-4FF5-9F4A-208BEACFDEF5}" destId="{C050A2AD-E24E-4234-994C-AB66155133CF}" srcOrd="0" destOrd="1" presId="urn:microsoft.com/office/officeart/2005/8/layout/vList5"/>
    <dgm:cxn modelId="{E892D43B-DA61-4182-8E3D-9417657BC7E5}" srcId="{E1948ED0-AF08-414B-BCAF-4A0D2ABD14B3}" destId="{23DEFE9D-728B-4865-8282-F3279D9EC133}" srcOrd="4" destOrd="0" parTransId="{42CEA1B4-BEE9-40BA-9973-276A665E0347}" sibTransId="{7C2AA8CE-4612-42E9-97C7-56419D4AA2FC}"/>
    <dgm:cxn modelId="{597A85F5-6A87-472F-9407-F2BCE9FAF3D4}" type="presOf" srcId="{E1948ED0-AF08-414B-BCAF-4A0D2ABD14B3}" destId="{9E6AFA9F-3910-4480-AFAB-7CBE65D6A777}" srcOrd="0" destOrd="0" presId="urn:microsoft.com/office/officeart/2005/8/layout/vList5"/>
    <dgm:cxn modelId="{BE945400-D28A-494B-B4CF-91E883A5D57E}" srcId="{E1BA3BD5-FA4F-4255-B365-A7BC9343B917}" destId="{ACC7A83C-8BAD-43F8-A8CA-B7CC80D04C61}" srcOrd="1" destOrd="0" parTransId="{34DEF8AE-4137-4276-8412-7409C016EC9D}" sibTransId="{FFAA968A-019A-4CCF-AC1D-20AFB7A4CD96}"/>
    <dgm:cxn modelId="{1A815FAC-F72E-4701-AF0E-14A1583AF52C}" srcId="{E1BA3BD5-FA4F-4255-B365-A7BC9343B917}" destId="{C6194889-C495-4B05-A96B-2210BC97E83F}" srcOrd="2" destOrd="0" parTransId="{6286E2B7-0004-4894-AD8A-6F03490E7C00}" sibTransId="{CBB7AC9F-D7BB-421C-A909-96A174B31E1F}"/>
    <dgm:cxn modelId="{B500A027-8A87-43C4-93E1-800A30CF04C4}" srcId="{168D8E41-8219-4B30-813D-717444FC0631}" destId="{3ADCCEB9-C47B-4FF5-9F4A-208BEACFDEF5}" srcOrd="1" destOrd="0" parTransId="{1E0E4E0E-24C4-46AA-BA2E-FD2EE3E38C35}" sibTransId="{ECC840BD-2E10-4954-ACE1-A30033B4470B}"/>
    <dgm:cxn modelId="{C7A2A7DB-6ADD-4BA6-8B68-F259F9963221}" srcId="{E155D020-CA60-4FCD-8395-76D6290CDB40}" destId="{47365939-163B-4846-A04F-0585928D98A3}" srcOrd="3" destOrd="0" parTransId="{BE277ECF-B9FC-4BCA-AA8C-415D0A58F010}" sibTransId="{9D2E7237-990D-4D90-8311-53590C67AE7F}"/>
    <dgm:cxn modelId="{AF899F86-2C6D-4DF1-A68C-B995D301B5DB}" srcId="{E1BA3BD5-FA4F-4255-B365-A7BC9343B917}" destId="{239A90B8-810E-47B5-82B6-C9619534F980}" srcOrd="4" destOrd="0" parTransId="{D9FED60D-5BEC-4A84-A440-7ABE87AAD419}" sibTransId="{F4063716-C3BD-4026-AFE5-A7CDD556BA33}"/>
    <dgm:cxn modelId="{A714EFD5-C851-4C8F-AA42-0A646F480E8B}" type="presOf" srcId="{E1BA3BD5-FA4F-4255-B365-A7BC9343B917}" destId="{E7B22EC1-B3A4-4C65-BE79-33521E7E40C2}" srcOrd="0" destOrd="0" presId="urn:microsoft.com/office/officeart/2005/8/layout/vList5"/>
    <dgm:cxn modelId="{BB4A0018-1A80-4157-BC2F-1CC02A8A4347}" type="presParOf" srcId="{4DA6A386-0652-4A5C-ABFB-0E8A56719C84}" destId="{8ABD206E-0C47-4F1D-AF84-8E9A8288FD73}" srcOrd="0" destOrd="0" presId="urn:microsoft.com/office/officeart/2005/8/layout/vList5"/>
    <dgm:cxn modelId="{FF04A2A8-E59A-4052-9AC0-98EB03E581C4}" type="presParOf" srcId="{8ABD206E-0C47-4F1D-AF84-8E9A8288FD73}" destId="{A56179FC-195B-4D3B-B7B5-53475F437713}" srcOrd="0" destOrd="0" presId="urn:microsoft.com/office/officeart/2005/8/layout/vList5"/>
    <dgm:cxn modelId="{3F82019A-ABCA-497E-B37F-6360267E0E6B}" type="presParOf" srcId="{8ABD206E-0C47-4F1D-AF84-8E9A8288FD73}" destId="{C050A2AD-E24E-4234-994C-AB66155133CF}" srcOrd="1" destOrd="0" presId="urn:microsoft.com/office/officeart/2005/8/layout/vList5"/>
    <dgm:cxn modelId="{A98B894C-F6DC-4A13-995E-8148ABE3450B}" type="presParOf" srcId="{4DA6A386-0652-4A5C-ABFB-0E8A56719C84}" destId="{844C4CB5-A599-4305-9AF7-477B1F26D99E}" srcOrd="1" destOrd="0" presId="urn:microsoft.com/office/officeart/2005/8/layout/vList5"/>
    <dgm:cxn modelId="{6030F3EF-C141-4062-878B-842201980D1C}" type="presParOf" srcId="{4DA6A386-0652-4A5C-ABFB-0E8A56719C84}" destId="{DA68638C-A1AC-4E7C-B917-6E592E615F2C}" srcOrd="2" destOrd="0" presId="urn:microsoft.com/office/officeart/2005/8/layout/vList5"/>
    <dgm:cxn modelId="{66BFC3F5-A2B7-48B9-981B-081EBCF1EEB0}" type="presParOf" srcId="{DA68638C-A1AC-4E7C-B917-6E592E615F2C}" destId="{7585C925-ACB6-41EF-ACFD-561EE460E038}" srcOrd="0" destOrd="0" presId="urn:microsoft.com/office/officeart/2005/8/layout/vList5"/>
    <dgm:cxn modelId="{03134EDF-EB7F-4D0B-B432-2E0E9FA983C0}" type="presParOf" srcId="{DA68638C-A1AC-4E7C-B917-6E592E615F2C}" destId="{38B6471A-4446-467F-BE3F-74D281F6F739}" srcOrd="1" destOrd="0" presId="urn:microsoft.com/office/officeart/2005/8/layout/vList5"/>
    <dgm:cxn modelId="{CB04DFFF-DE32-4CE5-8AD2-6D896473137D}" type="presParOf" srcId="{4DA6A386-0652-4A5C-ABFB-0E8A56719C84}" destId="{9DAE63AD-0CF1-4DEE-8324-5EA466BACF6E}" srcOrd="3" destOrd="0" presId="urn:microsoft.com/office/officeart/2005/8/layout/vList5"/>
    <dgm:cxn modelId="{BE99A75B-0D49-44A7-97FC-7E6475423253}" type="presParOf" srcId="{4DA6A386-0652-4A5C-ABFB-0E8A56719C84}" destId="{67F819D7-E939-4E31-AC31-ECBC6674C7FA}" srcOrd="4" destOrd="0" presId="urn:microsoft.com/office/officeart/2005/8/layout/vList5"/>
    <dgm:cxn modelId="{4F75A727-38D5-4422-972A-A6091DD349E5}" type="presParOf" srcId="{67F819D7-E939-4E31-AC31-ECBC6674C7FA}" destId="{9E6AFA9F-3910-4480-AFAB-7CBE65D6A777}" srcOrd="0" destOrd="0" presId="urn:microsoft.com/office/officeart/2005/8/layout/vList5"/>
    <dgm:cxn modelId="{C509BF39-89FE-4E19-BDF5-6F90565C2183}" type="presParOf" srcId="{67F819D7-E939-4E31-AC31-ECBC6674C7FA}" destId="{B85736C4-2B1D-4C10-837C-A56208718D02}" srcOrd="1" destOrd="0" presId="urn:microsoft.com/office/officeart/2005/8/layout/vList5"/>
    <dgm:cxn modelId="{249FA8F5-F45B-450D-A7E0-95FB2BAEAAEA}" type="presParOf" srcId="{4DA6A386-0652-4A5C-ABFB-0E8A56719C84}" destId="{AB0F81F6-4090-4F45-B9CC-CC1A3CEE9BDA}" srcOrd="5" destOrd="0" presId="urn:microsoft.com/office/officeart/2005/8/layout/vList5"/>
    <dgm:cxn modelId="{F987BD6B-561A-4B1A-9946-25ECED3EA143}" type="presParOf" srcId="{4DA6A386-0652-4A5C-ABFB-0E8A56719C84}" destId="{9CA70556-43D8-48D9-BCA1-6F8EBA1304CF}" srcOrd="6" destOrd="0" presId="urn:microsoft.com/office/officeart/2005/8/layout/vList5"/>
    <dgm:cxn modelId="{D34A821B-DB84-47E9-AB38-8F5044EFD237}" type="presParOf" srcId="{9CA70556-43D8-48D9-BCA1-6F8EBA1304CF}" destId="{10455272-39F4-467E-B1C7-7BAC50910254}" srcOrd="0" destOrd="0" presId="urn:microsoft.com/office/officeart/2005/8/layout/vList5"/>
    <dgm:cxn modelId="{0B6847E6-0905-4884-AAC7-CC1827879701}" type="presParOf" srcId="{9CA70556-43D8-48D9-BCA1-6F8EBA1304CF}" destId="{2028C608-63D3-4B6E-8091-593056D557EB}" srcOrd="1" destOrd="0" presId="urn:microsoft.com/office/officeart/2005/8/layout/vList5"/>
    <dgm:cxn modelId="{0745EB6E-DF8F-4D27-881A-BD4D2F694E6A}" type="presParOf" srcId="{4DA6A386-0652-4A5C-ABFB-0E8A56719C84}" destId="{2D290221-D451-48C8-8036-CABEBEDA18D3}" srcOrd="7" destOrd="0" presId="urn:microsoft.com/office/officeart/2005/8/layout/vList5"/>
    <dgm:cxn modelId="{EA53B581-546B-4BFA-8C04-85A0FD2BAF74}" type="presParOf" srcId="{4DA6A386-0652-4A5C-ABFB-0E8A56719C84}" destId="{CECC6212-5162-4596-B52C-1A1633716766}" srcOrd="8" destOrd="0" presId="urn:microsoft.com/office/officeart/2005/8/layout/vList5"/>
    <dgm:cxn modelId="{00F2B7C6-FEE4-4F5B-9948-1EED0AAD202F}" type="presParOf" srcId="{CECC6212-5162-4596-B52C-1A1633716766}" destId="{E7B22EC1-B3A4-4C65-BE79-33521E7E40C2}" srcOrd="0" destOrd="0" presId="urn:microsoft.com/office/officeart/2005/8/layout/vList5"/>
    <dgm:cxn modelId="{9A80E782-C363-4F63-B574-8B95AD2758C2}" type="presParOf" srcId="{CECC6212-5162-4596-B52C-1A1633716766}" destId="{E6566A2E-136F-4C86-ABD3-B93F757C295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55D020-CA60-4FCD-8395-76D6290CDB4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8D8E41-8219-4B30-813D-717444FC0631}">
      <dgm:prSet phldrT="[Текст]" custT="1"/>
      <dgm:spPr>
        <a:solidFill>
          <a:srgbClr val="7030A0"/>
        </a:solidFill>
        <a:effectLst>
          <a:outerShdw blurRad="50800" dist="50800" dir="5400000" sx="66000" sy="66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ru-RU" sz="1400" dirty="0" smtClean="0">
              <a:latin typeface="+mn-lt"/>
              <a:ea typeface="Times New Roman"/>
              <a:cs typeface="Times New Roman"/>
            </a:rPr>
            <a:t>Доля муниципальных дошкольных образовательных организаций, соответствующих требованиям федеральных государственных образовательных стандартов дошкольного образования</a:t>
          </a:r>
          <a:endParaRPr lang="ru-RU" sz="1400" dirty="0">
            <a:latin typeface="+mn-lt"/>
          </a:endParaRPr>
        </a:p>
      </dgm:t>
    </dgm:pt>
    <dgm:pt modelId="{26DD2544-AB25-4E03-86B4-664E01B814A9}" type="parTrans" cxnId="{86D0AFBC-3B20-4E88-BE2C-2587F724F0B8}">
      <dgm:prSet/>
      <dgm:spPr/>
      <dgm:t>
        <a:bodyPr/>
        <a:lstStyle/>
        <a:p>
          <a:endParaRPr lang="ru-RU"/>
        </a:p>
      </dgm:t>
    </dgm:pt>
    <dgm:pt modelId="{A95BB0B6-524E-48BB-A119-C238B4774900}" type="sibTrans" cxnId="{86D0AFBC-3B20-4E88-BE2C-2587F724F0B8}">
      <dgm:prSet/>
      <dgm:spPr/>
      <dgm:t>
        <a:bodyPr/>
        <a:lstStyle/>
        <a:p>
          <a:endParaRPr lang="ru-RU"/>
        </a:p>
      </dgm:t>
    </dgm:pt>
    <dgm:pt modelId="{DBB67FE6-5A65-489B-8E9E-D0A82C8F7A05}">
      <dgm:prSet phldrT="[Текст]" custT="1"/>
      <dgm:spPr>
        <a:solidFill>
          <a:schemeClr val="accent6">
            <a:lumMod val="75000"/>
          </a:schemeClr>
        </a:solidFill>
      </dgm:spPr>
      <dgm:t>
        <a:bodyPr lIns="36000" tIns="0" rIns="36000" bIns="0"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ru-RU" sz="1400" dirty="0" smtClean="0">
              <a:latin typeface="+mn-lt"/>
              <a:ea typeface="Times New Roman"/>
              <a:cs typeface="Times New Roman"/>
            </a:rPr>
            <a:t>Доля детей, охваченных услугами дошкольного образования, в возрасте от 1 года 6 месяцев до 7 лет</a:t>
          </a:r>
          <a:endParaRPr lang="ru-RU" sz="1400" dirty="0">
            <a:latin typeface="+mn-lt"/>
          </a:endParaRPr>
        </a:p>
      </dgm:t>
    </dgm:pt>
    <dgm:pt modelId="{8E51409B-212D-43A1-B872-7944765AAFB8}" type="parTrans" cxnId="{CCE8FE10-61DC-4349-960B-2CEBD5FB1F2A}">
      <dgm:prSet/>
      <dgm:spPr/>
      <dgm:t>
        <a:bodyPr/>
        <a:lstStyle/>
        <a:p>
          <a:endParaRPr lang="ru-RU"/>
        </a:p>
      </dgm:t>
    </dgm:pt>
    <dgm:pt modelId="{A7ACB425-B687-4E6E-9FBF-28430BD103FD}" type="sibTrans" cxnId="{CCE8FE10-61DC-4349-960B-2CEBD5FB1F2A}">
      <dgm:prSet/>
      <dgm:spPr/>
      <dgm:t>
        <a:bodyPr/>
        <a:lstStyle/>
        <a:p>
          <a:endParaRPr lang="ru-RU"/>
        </a:p>
      </dgm:t>
    </dgm:pt>
    <dgm:pt modelId="{2EC020AB-285D-41E5-AFCA-463BEB73A22D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66,8 %</a:t>
          </a:r>
          <a:endParaRPr lang="ru-RU" sz="1200" b="1" dirty="0"/>
        </a:p>
      </dgm:t>
    </dgm:pt>
    <dgm:pt modelId="{997E3C72-CF09-4DDD-A0B8-1AA901459630}" type="parTrans" cxnId="{19588889-5A93-4116-9DD7-F6521C1B225C}">
      <dgm:prSet/>
      <dgm:spPr/>
      <dgm:t>
        <a:bodyPr/>
        <a:lstStyle/>
        <a:p>
          <a:endParaRPr lang="ru-RU"/>
        </a:p>
      </dgm:t>
    </dgm:pt>
    <dgm:pt modelId="{FAA7C428-C872-4788-AF1D-C6D2DFD0B920}" type="sibTrans" cxnId="{19588889-5A93-4116-9DD7-F6521C1B225C}">
      <dgm:prSet/>
      <dgm:spPr/>
      <dgm:t>
        <a:bodyPr/>
        <a:lstStyle/>
        <a:p>
          <a:endParaRPr lang="ru-RU"/>
        </a:p>
      </dgm:t>
    </dgm:pt>
    <dgm:pt modelId="{E1BA3BD5-FA4F-4255-B365-A7BC9343B917}">
      <dgm:prSet phldrT="[Текст]" custT="1"/>
      <dgm:spPr>
        <a:solidFill>
          <a:srgbClr val="F8A15A"/>
        </a:solidFill>
      </dgm:spPr>
      <dgm:t>
        <a:bodyPr/>
        <a:lstStyle/>
        <a:p>
          <a:r>
            <a:rPr lang="ru-RU" sz="1400" dirty="0" smtClean="0"/>
            <a:t>Доля образовательных организаций, здания и помещения которых требуют проведения текущего и капитального ремонта</a:t>
          </a:r>
          <a:endParaRPr lang="ru-RU" sz="1400" dirty="0"/>
        </a:p>
      </dgm:t>
    </dgm:pt>
    <dgm:pt modelId="{34EE28BD-95E7-4908-8813-E82E79F72EDA}" type="parTrans" cxnId="{9154B43B-19DB-4E48-87CE-4AC0C2D2EBFE}">
      <dgm:prSet/>
      <dgm:spPr/>
      <dgm:t>
        <a:bodyPr/>
        <a:lstStyle/>
        <a:p>
          <a:endParaRPr lang="ru-RU"/>
        </a:p>
      </dgm:t>
    </dgm:pt>
    <dgm:pt modelId="{D7BBC6A1-AF36-4E3F-AF63-8017F1321F1B}" type="sibTrans" cxnId="{9154B43B-19DB-4E48-87CE-4AC0C2D2EBFE}">
      <dgm:prSet/>
      <dgm:spPr/>
      <dgm:t>
        <a:bodyPr/>
        <a:lstStyle/>
        <a:p>
          <a:endParaRPr lang="ru-RU"/>
        </a:p>
      </dgm:t>
    </dgm:pt>
    <dgm:pt modelId="{D168C067-5147-44BD-90A6-6A1B1F89866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100,0 %</a:t>
          </a:r>
          <a:endParaRPr lang="ru-RU" sz="1200" b="1" dirty="0"/>
        </a:p>
      </dgm:t>
    </dgm:pt>
    <dgm:pt modelId="{9170C3D9-C40B-4575-B1BE-FD9980B441A4}" type="parTrans" cxnId="{B80C4AC8-344B-4F0B-AE5A-7DFD08D0B28A}">
      <dgm:prSet/>
      <dgm:spPr/>
      <dgm:t>
        <a:bodyPr/>
        <a:lstStyle/>
        <a:p>
          <a:endParaRPr lang="ru-RU"/>
        </a:p>
      </dgm:t>
    </dgm:pt>
    <dgm:pt modelId="{E15CA152-6387-4672-9827-357FDBCE3C87}" type="sibTrans" cxnId="{B80C4AC8-344B-4F0B-AE5A-7DFD08D0B28A}">
      <dgm:prSet/>
      <dgm:spPr/>
      <dgm:t>
        <a:bodyPr/>
        <a:lstStyle/>
        <a:p>
          <a:endParaRPr lang="ru-RU"/>
        </a:p>
      </dgm:t>
    </dgm:pt>
    <dgm:pt modelId="{E1948ED0-AF08-414B-BCAF-4A0D2ABD14B3}">
      <dgm:prSet custT="1"/>
      <dgm:spPr>
        <a:solidFill>
          <a:srgbClr val="00B0F0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dirty="0" smtClean="0">
              <a:latin typeface="+mn-lt"/>
              <a:ea typeface="Times New Roman"/>
              <a:cs typeface="Times New Roman"/>
            </a:rPr>
            <a:t>Доля муниципальных дошкольных образовательных организаций, в которых созданы условия для получения детьми-инвалидами и детьми с ограниченными возможностями здоровья качественного образования</a:t>
          </a:r>
          <a:endParaRPr lang="ru-RU" sz="1400" dirty="0">
            <a:latin typeface="+mn-lt"/>
          </a:endParaRPr>
        </a:p>
      </dgm:t>
    </dgm:pt>
    <dgm:pt modelId="{E719A78F-3B6E-4AA0-B052-ADBC6E1741EF}" type="parTrans" cxnId="{B538D35F-CA50-41FE-812F-762EB0775F18}">
      <dgm:prSet/>
      <dgm:spPr/>
      <dgm:t>
        <a:bodyPr/>
        <a:lstStyle/>
        <a:p>
          <a:endParaRPr lang="ru-RU"/>
        </a:p>
      </dgm:t>
    </dgm:pt>
    <dgm:pt modelId="{905EDE26-9CEE-421A-8730-C33C474BF1C2}" type="sibTrans" cxnId="{B538D35F-CA50-41FE-812F-762EB0775F18}">
      <dgm:prSet/>
      <dgm:spPr/>
      <dgm:t>
        <a:bodyPr/>
        <a:lstStyle/>
        <a:p>
          <a:endParaRPr lang="ru-RU"/>
        </a:p>
      </dgm:t>
    </dgm:pt>
    <dgm:pt modelId="{47365939-163B-4846-A04F-0585928D98A3}">
      <dgm:prSet custT="1"/>
      <dgm:spPr>
        <a:solidFill>
          <a:srgbClr val="92D050"/>
        </a:solidFill>
      </dgm:spPr>
      <dgm:t>
        <a:bodyPr/>
        <a:lstStyle/>
        <a:p>
          <a:r>
            <a:rPr lang="ru-RU" sz="1400" dirty="0" smtClean="0"/>
            <a:t>Доля обучающихся общеобразовательных организаций, которые обучаются в соответствии с требованиями федеральных государственных образовательных стандартов</a:t>
          </a:r>
          <a:endParaRPr lang="ru-RU" sz="1400" dirty="0"/>
        </a:p>
      </dgm:t>
    </dgm:pt>
    <dgm:pt modelId="{BE277ECF-B9FC-4BCA-AA8C-415D0A58F010}" type="parTrans" cxnId="{C7A2A7DB-6ADD-4BA6-8B68-F259F9963221}">
      <dgm:prSet/>
      <dgm:spPr/>
      <dgm:t>
        <a:bodyPr/>
        <a:lstStyle/>
        <a:p>
          <a:endParaRPr lang="ru-RU"/>
        </a:p>
      </dgm:t>
    </dgm:pt>
    <dgm:pt modelId="{9D2E7237-990D-4D90-8311-53590C67AE7F}" type="sibTrans" cxnId="{C7A2A7DB-6ADD-4BA6-8B68-F259F9963221}">
      <dgm:prSet/>
      <dgm:spPr/>
      <dgm:t>
        <a:bodyPr/>
        <a:lstStyle/>
        <a:p>
          <a:endParaRPr lang="ru-RU"/>
        </a:p>
      </dgm:t>
    </dgm:pt>
    <dgm:pt modelId="{5211F4E3-0EDB-4D99-AB40-A05AEE194B2D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80,0 %</a:t>
          </a:r>
          <a:endParaRPr lang="ru-RU" sz="1200" b="1" dirty="0"/>
        </a:p>
      </dgm:t>
    </dgm:pt>
    <dgm:pt modelId="{50911462-AED5-4670-854D-E9E310A8B163}" type="parTrans" cxnId="{48FC765D-698B-451C-B5EF-A68A0857E755}">
      <dgm:prSet/>
      <dgm:spPr/>
      <dgm:t>
        <a:bodyPr/>
        <a:lstStyle/>
        <a:p>
          <a:endParaRPr lang="ru-RU"/>
        </a:p>
      </dgm:t>
    </dgm:pt>
    <dgm:pt modelId="{7371EE21-40E1-4ABA-834A-D45E1104D5F4}" type="sibTrans" cxnId="{48FC765D-698B-451C-B5EF-A68A0857E755}">
      <dgm:prSet/>
      <dgm:spPr/>
      <dgm:t>
        <a:bodyPr/>
        <a:lstStyle/>
        <a:p>
          <a:endParaRPr lang="ru-RU"/>
        </a:p>
      </dgm:t>
    </dgm:pt>
    <dgm:pt modelId="{45736ABF-1FED-44FC-B907-BC330BD18096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80,0 %</a:t>
          </a:r>
          <a:endParaRPr lang="ru-RU" sz="1200" b="1" dirty="0"/>
        </a:p>
      </dgm:t>
    </dgm:pt>
    <dgm:pt modelId="{9B9536C7-E10A-4FE4-9103-F228307134F0}" type="parTrans" cxnId="{75E910B1-313F-4B13-9303-E4451B873353}">
      <dgm:prSet/>
      <dgm:spPr/>
      <dgm:t>
        <a:bodyPr/>
        <a:lstStyle/>
        <a:p>
          <a:endParaRPr lang="ru-RU"/>
        </a:p>
      </dgm:t>
    </dgm:pt>
    <dgm:pt modelId="{0500BEA6-E7FF-4365-83F8-C972E5368280}" type="sibTrans" cxnId="{75E910B1-313F-4B13-9303-E4451B873353}">
      <dgm:prSet/>
      <dgm:spPr/>
      <dgm:t>
        <a:bodyPr/>
        <a:lstStyle/>
        <a:p>
          <a:endParaRPr lang="ru-RU"/>
        </a:p>
      </dgm:t>
    </dgm:pt>
    <dgm:pt modelId="{4C740787-63BA-4079-971A-B82F2E53D405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80,0 %</a:t>
          </a:r>
          <a:endParaRPr lang="ru-RU" sz="1200" b="1" dirty="0"/>
        </a:p>
      </dgm:t>
    </dgm:pt>
    <dgm:pt modelId="{69970CF8-6473-4908-8796-B51A9E9FCBE7}" type="parTrans" cxnId="{B517C49C-BCB7-4973-8C46-DEDE99BF552D}">
      <dgm:prSet/>
      <dgm:spPr/>
      <dgm:t>
        <a:bodyPr/>
        <a:lstStyle/>
        <a:p>
          <a:endParaRPr lang="ru-RU"/>
        </a:p>
      </dgm:t>
    </dgm:pt>
    <dgm:pt modelId="{C1517804-F818-48CE-9ED5-8C4B6EF56005}" type="sibTrans" cxnId="{B517C49C-BCB7-4973-8C46-DEDE99BF552D}">
      <dgm:prSet/>
      <dgm:spPr/>
      <dgm:t>
        <a:bodyPr/>
        <a:lstStyle/>
        <a:p>
          <a:endParaRPr lang="ru-RU"/>
        </a:p>
      </dgm:t>
    </dgm:pt>
    <dgm:pt modelId="{8641BE51-ACB7-4901-A6E9-C64D56A8818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80,0 %</a:t>
          </a:r>
          <a:endParaRPr lang="ru-RU" sz="1200" b="1" dirty="0"/>
        </a:p>
      </dgm:t>
    </dgm:pt>
    <dgm:pt modelId="{ABD01ED0-9BE8-4911-8B21-C65B2D1037E1}" type="parTrans" cxnId="{75B23787-3153-4C13-A822-5045E4F2A23F}">
      <dgm:prSet/>
      <dgm:spPr/>
      <dgm:t>
        <a:bodyPr/>
        <a:lstStyle/>
        <a:p>
          <a:endParaRPr lang="ru-RU"/>
        </a:p>
      </dgm:t>
    </dgm:pt>
    <dgm:pt modelId="{5D45754F-4AF8-457A-A37E-0E11CBEBC101}" type="sibTrans" cxnId="{75B23787-3153-4C13-A822-5045E4F2A23F}">
      <dgm:prSet/>
      <dgm:spPr/>
      <dgm:t>
        <a:bodyPr/>
        <a:lstStyle/>
        <a:p>
          <a:endParaRPr lang="ru-RU"/>
        </a:p>
      </dgm:t>
    </dgm:pt>
    <dgm:pt modelId="{F6F7BA63-BAA5-4116-B6A3-D78DFA40E201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62,0 %</a:t>
          </a:r>
          <a:endParaRPr lang="ru-RU" sz="1200" b="1" dirty="0"/>
        </a:p>
      </dgm:t>
    </dgm:pt>
    <dgm:pt modelId="{68CDB57C-13D8-469E-9236-211710FE78C3}" type="parTrans" cxnId="{DED90A03-EAD6-4F57-9E21-55E3732A00E0}">
      <dgm:prSet/>
      <dgm:spPr/>
      <dgm:t>
        <a:bodyPr/>
        <a:lstStyle/>
        <a:p>
          <a:endParaRPr lang="ru-RU"/>
        </a:p>
      </dgm:t>
    </dgm:pt>
    <dgm:pt modelId="{EBA1A7F4-0858-45E2-9039-26E809D156FD}" type="sibTrans" cxnId="{DED90A03-EAD6-4F57-9E21-55E3732A00E0}">
      <dgm:prSet/>
      <dgm:spPr/>
      <dgm:t>
        <a:bodyPr/>
        <a:lstStyle/>
        <a:p>
          <a:endParaRPr lang="ru-RU"/>
        </a:p>
      </dgm:t>
    </dgm:pt>
    <dgm:pt modelId="{C5491A44-03AF-4722-A4A0-EA3D311BC98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65,0 %</a:t>
          </a:r>
          <a:endParaRPr lang="ru-RU" sz="1200" b="1" dirty="0"/>
        </a:p>
      </dgm:t>
    </dgm:pt>
    <dgm:pt modelId="{66129E2C-E504-4523-816F-517AB4DCFE56}" type="parTrans" cxnId="{FCB1FDA0-1023-4891-8D4D-2F8E47EB014A}">
      <dgm:prSet/>
      <dgm:spPr/>
      <dgm:t>
        <a:bodyPr/>
        <a:lstStyle/>
        <a:p>
          <a:endParaRPr lang="ru-RU"/>
        </a:p>
      </dgm:t>
    </dgm:pt>
    <dgm:pt modelId="{FF98F7B0-C44C-464A-8B9E-DE406120BAA2}" type="sibTrans" cxnId="{FCB1FDA0-1023-4891-8D4D-2F8E47EB014A}">
      <dgm:prSet/>
      <dgm:spPr/>
      <dgm:t>
        <a:bodyPr/>
        <a:lstStyle/>
        <a:p>
          <a:endParaRPr lang="ru-RU"/>
        </a:p>
      </dgm:t>
    </dgm:pt>
    <dgm:pt modelId="{DE06BF49-0C6C-481D-928E-A7F639C6E44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100,0 %</a:t>
          </a:r>
          <a:endParaRPr lang="ru-RU" sz="1200" b="1" dirty="0"/>
        </a:p>
      </dgm:t>
    </dgm:pt>
    <dgm:pt modelId="{32071197-2086-4EF8-B12B-FD565C734799}" type="parTrans" cxnId="{1A834401-9F75-4389-AE72-855C0AD0A9D8}">
      <dgm:prSet/>
      <dgm:spPr/>
      <dgm:t>
        <a:bodyPr/>
        <a:lstStyle/>
        <a:p>
          <a:endParaRPr lang="ru-RU"/>
        </a:p>
      </dgm:t>
    </dgm:pt>
    <dgm:pt modelId="{0B4D948C-526C-430E-ABAC-29A2627772BB}" type="sibTrans" cxnId="{1A834401-9F75-4389-AE72-855C0AD0A9D8}">
      <dgm:prSet/>
      <dgm:spPr/>
      <dgm:t>
        <a:bodyPr/>
        <a:lstStyle/>
        <a:p>
          <a:endParaRPr lang="ru-RU"/>
        </a:p>
      </dgm:t>
    </dgm:pt>
    <dgm:pt modelId="{39B8F636-223B-4BFB-8DA2-7C941833DAD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100,0 %</a:t>
          </a:r>
          <a:endParaRPr lang="ru-RU" sz="1200" b="1" dirty="0"/>
        </a:p>
      </dgm:t>
    </dgm:pt>
    <dgm:pt modelId="{83508258-76A4-4225-AF75-1CCEB7AD0A44}" type="parTrans" cxnId="{017645DC-A3C0-451A-BB1E-B10C7102AB13}">
      <dgm:prSet/>
      <dgm:spPr/>
      <dgm:t>
        <a:bodyPr/>
        <a:lstStyle/>
        <a:p>
          <a:endParaRPr lang="ru-RU"/>
        </a:p>
      </dgm:t>
    </dgm:pt>
    <dgm:pt modelId="{76BC0516-3E8D-4B1E-A68A-4F46647E3CE8}" type="sibTrans" cxnId="{017645DC-A3C0-451A-BB1E-B10C7102AB13}">
      <dgm:prSet/>
      <dgm:spPr/>
      <dgm:t>
        <a:bodyPr/>
        <a:lstStyle/>
        <a:p>
          <a:endParaRPr lang="ru-RU"/>
        </a:p>
      </dgm:t>
    </dgm:pt>
    <dgm:pt modelId="{ACC7A83C-8BAD-43F8-A8CA-B7CC80D04C61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94,0 %</a:t>
          </a:r>
          <a:endParaRPr lang="ru-RU" sz="1200" b="1" dirty="0"/>
        </a:p>
      </dgm:t>
    </dgm:pt>
    <dgm:pt modelId="{34DEF8AE-4137-4276-8412-7409C016EC9D}" type="parTrans" cxnId="{BE945400-D28A-494B-B4CF-91E883A5D57E}">
      <dgm:prSet/>
      <dgm:spPr/>
      <dgm:t>
        <a:bodyPr/>
        <a:lstStyle/>
        <a:p>
          <a:endParaRPr lang="ru-RU"/>
        </a:p>
      </dgm:t>
    </dgm:pt>
    <dgm:pt modelId="{FFAA968A-019A-4CCF-AC1D-20AFB7A4CD96}" type="sibTrans" cxnId="{BE945400-D28A-494B-B4CF-91E883A5D57E}">
      <dgm:prSet/>
      <dgm:spPr/>
      <dgm:t>
        <a:bodyPr/>
        <a:lstStyle/>
        <a:p>
          <a:endParaRPr lang="ru-RU"/>
        </a:p>
      </dgm:t>
    </dgm:pt>
    <dgm:pt modelId="{C6194889-C495-4B05-A96B-2210BC97E83F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94,0 %</a:t>
          </a:r>
          <a:endParaRPr lang="ru-RU" sz="1200" b="1" dirty="0"/>
        </a:p>
      </dgm:t>
    </dgm:pt>
    <dgm:pt modelId="{6286E2B7-0004-4894-AD8A-6F03490E7C00}" type="parTrans" cxnId="{1A815FAC-F72E-4701-AF0E-14A1583AF52C}">
      <dgm:prSet/>
      <dgm:spPr/>
      <dgm:t>
        <a:bodyPr/>
        <a:lstStyle/>
        <a:p>
          <a:endParaRPr lang="ru-RU"/>
        </a:p>
      </dgm:t>
    </dgm:pt>
    <dgm:pt modelId="{CBB7AC9F-D7BB-421C-A909-96A174B31E1F}" type="sibTrans" cxnId="{1A815FAC-F72E-4701-AF0E-14A1583AF52C}">
      <dgm:prSet/>
      <dgm:spPr/>
      <dgm:t>
        <a:bodyPr/>
        <a:lstStyle/>
        <a:p>
          <a:endParaRPr lang="ru-RU"/>
        </a:p>
      </dgm:t>
    </dgm:pt>
    <dgm:pt modelId="{EBEED5D3-5361-41E3-B476-77110744B4DF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80,0 %</a:t>
          </a:r>
          <a:endParaRPr lang="ru-RU" sz="1200" b="1" dirty="0"/>
        </a:p>
      </dgm:t>
    </dgm:pt>
    <dgm:pt modelId="{D3D2F542-FFCF-4588-8F76-017DAB03D244}" type="sibTrans" cxnId="{E98F0A39-60C9-4CE2-8F9E-E1E70068C9AA}">
      <dgm:prSet/>
      <dgm:spPr/>
      <dgm:t>
        <a:bodyPr/>
        <a:lstStyle/>
        <a:p>
          <a:endParaRPr lang="ru-RU"/>
        </a:p>
      </dgm:t>
    </dgm:pt>
    <dgm:pt modelId="{6CC7A467-041D-45C1-B394-2A64DDD208A2}" type="parTrans" cxnId="{E98F0A39-60C9-4CE2-8F9E-E1E70068C9AA}">
      <dgm:prSet/>
      <dgm:spPr/>
      <dgm:t>
        <a:bodyPr/>
        <a:lstStyle/>
        <a:p>
          <a:endParaRPr lang="ru-RU"/>
        </a:p>
      </dgm:t>
    </dgm:pt>
    <dgm:pt modelId="{3ADCCEB9-C47B-4FF5-9F4A-208BEACFDEF5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80,0 %</a:t>
          </a:r>
          <a:endParaRPr lang="ru-RU" sz="1200" b="1" dirty="0"/>
        </a:p>
      </dgm:t>
    </dgm:pt>
    <dgm:pt modelId="{1E0E4E0E-24C4-46AA-BA2E-FD2EE3E38C35}" type="parTrans" cxnId="{B500A027-8A87-43C4-93E1-800A30CF04C4}">
      <dgm:prSet/>
      <dgm:spPr/>
      <dgm:t>
        <a:bodyPr/>
        <a:lstStyle/>
        <a:p>
          <a:endParaRPr lang="ru-RU"/>
        </a:p>
      </dgm:t>
    </dgm:pt>
    <dgm:pt modelId="{ECC840BD-2E10-4954-ACE1-A30033B4470B}" type="sibTrans" cxnId="{B500A027-8A87-43C4-93E1-800A30CF04C4}">
      <dgm:prSet/>
      <dgm:spPr/>
      <dgm:t>
        <a:bodyPr/>
        <a:lstStyle/>
        <a:p>
          <a:endParaRPr lang="ru-RU"/>
        </a:p>
      </dgm:t>
    </dgm:pt>
    <dgm:pt modelId="{3170D201-53CF-4EB1-BA7C-A4E42BA1D443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80,0 %</a:t>
          </a:r>
          <a:endParaRPr lang="ru-RU" sz="1200" b="1" dirty="0"/>
        </a:p>
      </dgm:t>
    </dgm:pt>
    <dgm:pt modelId="{704FFE0A-FACC-41A7-8E3D-055A33AB8445}" type="parTrans" cxnId="{9554268F-3577-4B59-90FE-5275EA281E63}">
      <dgm:prSet/>
      <dgm:spPr/>
      <dgm:t>
        <a:bodyPr/>
        <a:lstStyle/>
        <a:p>
          <a:endParaRPr lang="ru-RU"/>
        </a:p>
      </dgm:t>
    </dgm:pt>
    <dgm:pt modelId="{25A2E951-A5E3-490D-934E-A41EA624FD80}" type="sibTrans" cxnId="{9554268F-3577-4B59-90FE-5275EA281E63}">
      <dgm:prSet/>
      <dgm:spPr/>
      <dgm:t>
        <a:bodyPr/>
        <a:lstStyle/>
        <a:p>
          <a:endParaRPr lang="ru-RU"/>
        </a:p>
      </dgm:t>
    </dgm:pt>
    <dgm:pt modelId="{E85A1F77-85F9-439C-8CCF-6A5ACF3CA6F1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80,0 %</a:t>
          </a:r>
          <a:endParaRPr lang="ru-RU" sz="1200" b="1" dirty="0"/>
        </a:p>
      </dgm:t>
    </dgm:pt>
    <dgm:pt modelId="{D4C187A9-B428-46B5-8236-356EFCDA93F8}" type="parTrans" cxnId="{3001F120-9C48-4CDB-B104-64293C5CE5BE}">
      <dgm:prSet/>
      <dgm:spPr/>
      <dgm:t>
        <a:bodyPr/>
        <a:lstStyle/>
        <a:p>
          <a:endParaRPr lang="ru-RU"/>
        </a:p>
      </dgm:t>
    </dgm:pt>
    <dgm:pt modelId="{FF2D1340-D3E6-4BE9-8656-2049243EFB43}" type="sibTrans" cxnId="{3001F120-9C48-4CDB-B104-64293C5CE5BE}">
      <dgm:prSet/>
      <dgm:spPr/>
      <dgm:t>
        <a:bodyPr/>
        <a:lstStyle/>
        <a:p>
          <a:endParaRPr lang="ru-RU"/>
        </a:p>
      </dgm:t>
    </dgm:pt>
    <dgm:pt modelId="{759E4C92-9FE3-480B-BC54-5CEF50D8F47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80,0 %</a:t>
          </a:r>
          <a:endParaRPr lang="ru-RU" sz="1200" b="1" dirty="0"/>
        </a:p>
      </dgm:t>
    </dgm:pt>
    <dgm:pt modelId="{345AC8B4-6036-4995-9388-52F500A443B7}" type="parTrans" cxnId="{25AFB2B2-71CA-4941-8C59-94BAD4B440B6}">
      <dgm:prSet/>
      <dgm:spPr/>
      <dgm:t>
        <a:bodyPr/>
        <a:lstStyle/>
        <a:p>
          <a:endParaRPr lang="ru-RU"/>
        </a:p>
      </dgm:t>
    </dgm:pt>
    <dgm:pt modelId="{A156F017-79D8-4260-A359-9B4F69B915A4}" type="sibTrans" cxnId="{25AFB2B2-71CA-4941-8C59-94BAD4B440B6}">
      <dgm:prSet/>
      <dgm:spPr/>
      <dgm:t>
        <a:bodyPr/>
        <a:lstStyle/>
        <a:p>
          <a:endParaRPr lang="ru-RU"/>
        </a:p>
      </dgm:t>
    </dgm:pt>
    <dgm:pt modelId="{9B100722-2AE7-4452-89CF-74174C5409CA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65,0 %</a:t>
          </a:r>
          <a:endParaRPr lang="ru-RU" sz="1200" b="1" dirty="0"/>
        </a:p>
      </dgm:t>
    </dgm:pt>
    <dgm:pt modelId="{7ADD2DE7-21AA-483C-9F75-FA806A0510C8}" type="parTrans" cxnId="{483EE2D3-F041-40DE-8878-D254573784ED}">
      <dgm:prSet/>
      <dgm:spPr/>
      <dgm:t>
        <a:bodyPr/>
        <a:lstStyle/>
        <a:p>
          <a:endParaRPr lang="ru-RU"/>
        </a:p>
      </dgm:t>
    </dgm:pt>
    <dgm:pt modelId="{3EB557F9-E113-402A-B4FD-87313D674590}" type="sibTrans" cxnId="{483EE2D3-F041-40DE-8878-D254573784ED}">
      <dgm:prSet/>
      <dgm:spPr/>
      <dgm:t>
        <a:bodyPr/>
        <a:lstStyle/>
        <a:p>
          <a:endParaRPr lang="ru-RU"/>
        </a:p>
      </dgm:t>
    </dgm:pt>
    <dgm:pt modelId="{ED3C3637-2486-4942-BDE4-A4279CB6C94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65,0 %</a:t>
          </a:r>
          <a:endParaRPr lang="ru-RU" sz="1200" b="1" dirty="0"/>
        </a:p>
      </dgm:t>
    </dgm:pt>
    <dgm:pt modelId="{6118D348-E9AF-4C2E-9476-1B0F48B13C7B}" type="parTrans" cxnId="{4247221D-E958-422F-805D-AA10D148BBE4}">
      <dgm:prSet/>
      <dgm:spPr/>
      <dgm:t>
        <a:bodyPr/>
        <a:lstStyle/>
        <a:p>
          <a:endParaRPr lang="ru-RU"/>
        </a:p>
      </dgm:t>
    </dgm:pt>
    <dgm:pt modelId="{F7B51B69-2ACE-450B-8B8C-63A9C73F92A5}" type="sibTrans" cxnId="{4247221D-E958-422F-805D-AA10D148BBE4}">
      <dgm:prSet/>
      <dgm:spPr/>
      <dgm:t>
        <a:bodyPr/>
        <a:lstStyle/>
        <a:p>
          <a:endParaRPr lang="ru-RU"/>
        </a:p>
      </dgm:t>
    </dgm:pt>
    <dgm:pt modelId="{23DEFE9D-728B-4865-8282-F3279D9EC133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65,0 %</a:t>
          </a:r>
          <a:endParaRPr lang="ru-RU" sz="1200" b="1" dirty="0"/>
        </a:p>
      </dgm:t>
    </dgm:pt>
    <dgm:pt modelId="{42CEA1B4-BEE9-40BA-9973-276A665E0347}" type="parTrans" cxnId="{E892D43B-DA61-4182-8E3D-9417657BC7E5}">
      <dgm:prSet/>
      <dgm:spPr/>
      <dgm:t>
        <a:bodyPr/>
        <a:lstStyle/>
        <a:p>
          <a:endParaRPr lang="ru-RU"/>
        </a:p>
      </dgm:t>
    </dgm:pt>
    <dgm:pt modelId="{7C2AA8CE-4612-42E9-97C7-56419D4AA2FC}" type="sibTrans" cxnId="{E892D43B-DA61-4182-8E3D-9417657BC7E5}">
      <dgm:prSet/>
      <dgm:spPr/>
      <dgm:t>
        <a:bodyPr/>
        <a:lstStyle/>
        <a:p>
          <a:endParaRPr lang="ru-RU"/>
        </a:p>
      </dgm:t>
    </dgm:pt>
    <dgm:pt modelId="{1FC43779-3998-48B5-9AFD-FAE676FBB9A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100,0 %</a:t>
          </a:r>
          <a:endParaRPr lang="ru-RU" sz="1200" b="1" dirty="0"/>
        </a:p>
      </dgm:t>
    </dgm:pt>
    <dgm:pt modelId="{5BA9D385-0FAD-4156-96CD-FF6A23986CF9}" type="parTrans" cxnId="{787A4B99-E774-4B5B-B65D-976E89FA3719}">
      <dgm:prSet/>
      <dgm:spPr/>
      <dgm:t>
        <a:bodyPr/>
        <a:lstStyle/>
        <a:p>
          <a:endParaRPr lang="ru-RU"/>
        </a:p>
      </dgm:t>
    </dgm:pt>
    <dgm:pt modelId="{8280AB06-862C-480F-B990-3A6D1BFD3639}" type="sibTrans" cxnId="{787A4B99-E774-4B5B-B65D-976E89FA3719}">
      <dgm:prSet/>
      <dgm:spPr/>
      <dgm:t>
        <a:bodyPr/>
        <a:lstStyle/>
        <a:p>
          <a:endParaRPr lang="ru-RU"/>
        </a:p>
      </dgm:t>
    </dgm:pt>
    <dgm:pt modelId="{4E3D3E52-865D-45AE-86F1-0A654EDEE48C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100,0 %</a:t>
          </a:r>
          <a:endParaRPr lang="ru-RU" sz="1200" b="1" dirty="0"/>
        </a:p>
      </dgm:t>
    </dgm:pt>
    <dgm:pt modelId="{F92C1980-D80B-48A0-A296-821D32C5A26A}" type="parTrans" cxnId="{214147B6-BA18-4B05-BE98-A8DD0F03F08E}">
      <dgm:prSet/>
      <dgm:spPr/>
      <dgm:t>
        <a:bodyPr/>
        <a:lstStyle/>
        <a:p>
          <a:endParaRPr lang="ru-RU"/>
        </a:p>
      </dgm:t>
    </dgm:pt>
    <dgm:pt modelId="{D44DCD6B-8F41-4659-9D9E-11BE26D662A3}" type="sibTrans" cxnId="{214147B6-BA18-4B05-BE98-A8DD0F03F08E}">
      <dgm:prSet/>
      <dgm:spPr/>
      <dgm:t>
        <a:bodyPr/>
        <a:lstStyle/>
        <a:p>
          <a:endParaRPr lang="ru-RU"/>
        </a:p>
      </dgm:t>
    </dgm:pt>
    <dgm:pt modelId="{3DEDEBB6-5991-463E-AA16-0481BE5EEB6A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29,0 %</a:t>
          </a:r>
          <a:endParaRPr lang="ru-RU" sz="1200" b="1" dirty="0"/>
        </a:p>
      </dgm:t>
    </dgm:pt>
    <dgm:pt modelId="{EA373C44-4AA9-4C6B-95D5-200059B63E6D}" type="sibTrans" cxnId="{8511C599-73EE-42CC-B8E0-7DC9171594CD}">
      <dgm:prSet/>
      <dgm:spPr/>
      <dgm:t>
        <a:bodyPr/>
        <a:lstStyle/>
        <a:p>
          <a:endParaRPr lang="ru-RU"/>
        </a:p>
      </dgm:t>
    </dgm:pt>
    <dgm:pt modelId="{F6AF0C6A-5F50-4C1B-B416-813231F7A20C}" type="parTrans" cxnId="{8511C599-73EE-42CC-B8E0-7DC9171594CD}">
      <dgm:prSet/>
      <dgm:spPr/>
      <dgm:t>
        <a:bodyPr/>
        <a:lstStyle/>
        <a:p>
          <a:endParaRPr lang="ru-RU"/>
        </a:p>
      </dgm:t>
    </dgm:pt>
    <dgm:pt modelId="{D8CFDBE2-0AF1-49D9-9A18-F9EDB700340A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94,0 %</a:t>
          </a:r>
          <a:endParaRPr lang="ru-RU" sz="1200" b="1" dirty="0"/>
        </a:p>
      </dgm:t>
    </dgm:pt>
    <dgm:pt modelId="{FD613EBF-604D-4034-83B0-DAFD6F16B5DB}" type="parTrans" cxnId="{A271C32D-E152-4604-8BAA-268C77EF7D4E}">
      <dgm:prSet/>
      <dgm:spPr/>
      <dgm:t>
        <a:bodyPr/>
        <a:lstStyle/>
        <a:p>
          <a:endParaRPr lang="ru-RU"/>
        </a:p>
      </dgm:t>
    </dgm:pt>
    <dgm:pt modelId="{F95E0F80-565F-4AC7-B491-7CC430E60F0C}" type="sibTrans" cxnId="{A271C32D-E152-4604-8BAA-268C77EF7D4E}">
      <dgm:prSet/>
      <dgm:spPr/>
      <dgm:t>
        <a:bodyPr/>
        <a:lstStyle/>
        <a:p>
          <a:endParaRPr lang="ru-RU"/>
        </a:p>
      </dgm:t>
    </dgm:pt>
    <dgm:pt modelId="{239A90B8-810E-47B5-82B6-C9619534F98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90,0 %</a:t>
          </a:r>
          <a:endParaRPr lang="ru-RU" sz="1200" b="1" dirty="0"/>
        </a:p>
      </dgm:t>
    </dgm:pt>
    <dgm:pt modelId="{D9FED60D-5BEC-4A84-A440-7ABE87AAD419}" type="parTrans" cxnId="{AF899F86-2C6D-4DF1-A68C-B995D301B5DB}">
      <dgm:prSet/>
      <dgm:spPr/>
      <dgm:t>
        <a:bodyPr/>
        <a:lstStyle/>
        <a:p>
          <a:endParaRPr lang="ru-RU"/>
        </a:p>
      </dgm:t>
    </dgm:pt>
    <dgm:pt modelId="{F4063716-C3BD-4026-AFE5-A7CDD556BA33}" type="sibTrans" cxnId="{AF899F86-2C6D-4DF1-A68C-B995D301B5DB}">
      <dgm:prSet/>
      <dgm:spPr/>
      <dgm:t>
        <a:bodyPr/>
        <a:lstStyle/>
        <a:p>
          <a:endParaRPr lang="ru-RU"/>
        </a:p>
      </dgm:t>
    </dgm:pt>
    <dgm:pt modelId="{4DA6A386-0652-4A5C-ABFB-0E8A56719C84}" type="pres">
      <dgm:prSet presAssocID="{E155D020-CA60-4FCD-8395-76D6290CDB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BD206E-0C47-4F1D-AF84-8E9A8288FD73}" type="pres">
      <dgm:prSet presAssocID="{168D8E41-8219-4B30-813D-717444FC0631}" presName="linNode" presStyleCnt="0"/>
      <dgm:spPr/>
    </dgm:pt>
    <dgm:pt modelId="{A56179FC-195B-4D3B-B7B5-53475F437713}" type="pres">
      <dgm:prSet presAssocID="{168D8E41-8219-4B30-813D-717444FC0631}" presName="parentText" presStyleLbl="node1" presStyleIdx="0" presStyleCnt="5" custScaleX="367071" custScaleY="185896" custLinFactNeighborX="820" custLinFactNeighborY="-8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50A2AD-E24E-4234-994C-AB66155133CF}" type="pres">
      <dgm:prSet presAssocID="{168D8E41-8219-4B30-813D-717444FC0631}" presName="descendantText" presStyleLbl="alignAccFollowNode1" presStyleIdx="0" presStyleCnt="5" custScaleX="69861" custScaleY="230228" custLinFactNeighborX="4811" custLinFactNeighborY="-13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C4CB5-A599-4305-9AF7-477B1F26D99E}" type="pres">
      <dgm:prSet presAssocID="{A95BB0B6-524E-48BB-A119-C238B4774900}" presName="sp" presStyleCnt="0"/>
      <dgm:spPr/>
    </dgm:pt>
    <dgm:pt modelId="{DA68638C-A1AC-4E7C-B917-6E592E615F2C}" type="pres">
      <dgm:prSet presAssocID="{DBB67FE6-5A65-489B-8E9E-D0A82C8F7A05}" presName="linNode" presStyleCnt="0"/>
      <dgm:spPr/>
    </dgm:pt>
    <dgm:pt modelId="{7585C925-ACB6-41EF-ACFD-561EE460E038}" type="pres">
      <dgm:prSet presAssocID="{DBB67FE6-5A65-489B-8E9E-D0A82C8F7A05}" presName="parentText" presStyleLbl="node1" presStyleIdx="1" presStyleCnt="5" custScaleX="346741" custScaleY="115172" custLinFactNeighborX="-17210" custLinFactNeighborY="-41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6471A-4446-467F-BE3F-74D281F6F739}" type="pres">
      <dgm:prSet presAssocID="{DBB67FE6-5A65-489B-8E9E-D0A82C8F7A05}" presName="descendantText" presStyleLbl="alignAccFollowNode1" presStyleIdx="1" presStyleCnt="5" custScaleX="62604" custScaleY="191891" custLinFactNeighborX="9551" custLinFactNeighborY="-8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E63AD-0CF1-4DEE-8324-5EA466BACF6E}" type="pres">
      <dgm:prSet presAssocID="{A7ACB425-B687-4E6E-9FBF-28430BD103FD}" presName="sp" presStyleCnt="0"/>
      <dgm:spPr/>
    </dgm:pt>
    <dgm:pt modelId="{67F819D7-E939-4E31-AC31-ECBC6674C7FA}" type="pres">
      <dgm:prSet presAssocID="{E1948ED0-AF08-414B-BCAF-4A0D2ABD14B3}" presName="linNode" presStyleCnt="0"/>
      <dgm:spPr/>
    </dgm:pt>
    <dgm:pt modelId="{9E6AFA9F-3910-4480-AFAB-7CBE65D6A777}" type="pres">
      <dgm:prSet presAssocID="{E1948ED0-AF08-414B-BCAF-4A0D2ABD14B3}" presName="parentText" presStyleLbl="node1" presStyleIdx="2" presStyleCnt="5" custScaleX="555209" custScaleY="1362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736C4-2B1D-4C10-837C-A56208718D02}" type="pres">
      <dgm:prSet presAssocID="{E1948ED0-AF08-414B-BCAF-4A0D2ABD14B3}" presName="descendantText" presStyleLbl="alignAccFollowNode1" presStyleIdx="2" presStyleCnt="5" custScaleX="100424" custScaleY="1778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0F81F6-4090-4F45-B9CC-CC1A3CEE9BDA}" type="pres">
      <dgm:prSet presAssocID="{905EDE26-9CEE-421A-8730-C33C474BF1C2}" presName="sp" presStyleCnt="0"/>
      <dgm:spPr/>
    </dgm:pt>
    <dgm:pt modelId="{9CA70556-43D8-48D9-BCA1-6F8EBA1304CF}" type="pres">
      <dgm:prSet presAssocID="{47365939-163B-4846-A04F-0585928D98A3}" presName="linNode" presStyleCnt="0"/>
      <dgm:spPr/>
    </dgm:pt>
    <dgm:pt modelId="{10455272-39F4-467E-B1C7-7BAC50910254}" type="pres">
      <dgm:prSet presAssocID="{47365939-163B-4846-A04F-0585928D98A3}" presName="parentText" presStyleLbl="node1" presStyleIdx="3" presStyleCnt="5" custScaleX="555209" custScaleY="1397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28C608-63D3-4B6E-8091-593056D557EB}" type="pres">
      <dgm:prSet presAssocID="{47365939-163B-4846-A04F-0585928D98A3}" presName="descendantText" presStyleLbl="alignAccFollowNode1" presStyleIdx="3" presStyleCnt="5" custScaleY="216718" custLinFactNeighborX="-3853" custLinFactNeighborY="1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290221-D451-48C8-8036-CABEBEDA18D3}" type="pres">
      <dgm:prSet presAssocID="{9D2E7237-990D-4D90-8311-53590C67AE7F}" presName="sp" presStyleCnt="0"/>
      <dgm:spPr/>
    </dgm:pt>
    <dgm:pt modelId="{CECC6212-5162-4596-B52C-1A1633716766}" type="pres">
      <dgm:prSet presAssocID="{E1BA3BD5-FA4F-4255-B365-A7BC9343B917}" presName="linNode" presStyleCnt="0"/>
      <dgm:spPr/>
    </dgm:pt>
    <dgm:pt modelId="{E7B22EC1-B3A4-4C65-BE79-33521E7E40C2}" type="pres">
      <dgm:prSet presAssocID="{E1BA3BD5-FA4F-4255-B365-A7BC9343B917}" presName="parentText" presStyleLbl="node1" presStyleIdx="4" presStyleCnt="5" custScaleX="208101" custScaleY="11970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66A2E-136F-4C86-ABD3-B93F757C295E}" type="pres">
      <dgm:prSet presAssocID="{E1BA3BD5-FA4F-4255-B365-A7BC9343B917}" presName="descendantText" presStyleLbl="alignAccFollowNode1" presStyleIdx="4" presStyleCnt="5" custScaleX="36464" custScaleY="177531" custLinFactNeighborX="2378" custLinFactNeighborY="4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B1FDA0-1023-4891-8D4D-2F8E47EB014A}" srcId="{E1948ED0-AF08-414B-BCAF-4A0D2ABD14B3}" destId="{C5491A44-03AF-4722-A4A0-EA3D311BC980}" srcOrd="2" destOrd="0" parTransId="{66129E2C-E504-4523-816F-517AB4DCFE56}" sibTransId="{FF98F7B0-C44C-464A-8B9E-DE406120BAA2}"/>
    <dgm:cxn modelId="{2B602154-817C-4871-B503-DAF3402EE51A}" type="presOf" srcId="{8641BE51-ACB7-4901-A6E9-C64D56A88187}" destId="{38B6471A-4446-467F-BE3F-74D281F6F739}" srcOrd="0" destOrd="3" presId="urn:microsoft.com/office/officeart/2005/8/layout/vList5"/>
    <dgm:cxn modelId="{75E910B1-313F-4B13-9303-E4451B873353}" srcId="{168D8E41-8219-4B30-813D-717444FC0631}" destId="{45736ABF-1FED-44FC-B907-BC330BD18096}" srcOrd="3" destOrd="0" parTransId="{9B9536C7-E10A-4FE4-9103-F228307134F0}" sibTransId="{0500BEA6-E7FF-4365-83F8-C972E5368280}"/>
    <dgm:cxn modelId="{4405C8FD-B248-400C-A70A-96E03E5402D2}" type="presOf" srcId="{1FC43779-3998-48B5-9AFD-FAE676FBB9A7}" destId="{2028C608-63D3-4B6E-8091-593056D557EB}" srcOrd="0" destOrd="0" presId="urn:microsoft.com/office/officeart/2005/8/layout/vList5"/>
    <dgm:cxn modelId="{E282ECBA-AEA9-4574-AD61-40DA14277601}" type="presOf" srcId="{E1948ED0-AF08-414B-BCAF-4A0D2ABD14B3}" destId="{9E6AFA9F-3910-4480-AFAB-7CBE65D6A777}" srcOrd="0" destOrd="0" presId="urn:microsoft.com/office/officeart/2005/8/layout/vList5"/>
    <dgm:cxn modelId="{A271C32D-E152-4604-8BAA-268C77EF7D4E}" srcId="{E1BA3BD5-FA4F-4255-B365-A7BC9343B917}" destId="{D8CFDBE2-0AF1-49D9-9A18-F9EDB700340A}" srcOrd="3" destOrd="0" parTransId="{FD613EBF-604D-4034-83B0-DAFD6F16B5DB}" sibTransId="{F95E0F80-565F-4AC7-B491-7CC430E60F0C}"/>
    <dgm:cxn modelId="{B517C49C-BCB7-4973-8C46-DEDE99BF552D}" srcId="{DBB67FE6-5A65-489B-8E9E-D0A82C8F7A05}" destId="{4C740787-63BA-4079-971A-B82F2E53D405}" srcOrd="2" destOrd="0" parTransId="{69970CF8-6473-4908-8796-B51A9E9FCBE7}" sibTransId="{C1517804-F818-48CE-9ED5-8C4B6EF56005}"/>
    <dgm:cxn modelId="{19588889-5A93-4116-9DD7-F6521C1B225C}" srcId="{DBB67FE6-5A65-489B-8E9E-D0A82C8F7A05}" destId="{2EC020AB-285D-41E5-AFCA-463BEB73A22D}" srcOrd="0" destOrd="0" parTransId="{997E3C72-CF09-4DDD-A0B8-1AA901459630}" sibTransId="{FAA7C428-C872-4788-AF1D-C6D2DFD0B920}"/>
    <dgm:cxn modelId="{9154B43B-19DB-4E48-87CE-4AC0C2D2EBFE}" srcId="{E155D020-CA60-4FCD-8395-76D6290CDB40}" destId="{E1BA3BD5-FA4F-4255-B365-A7BC9343B917}" srcOrd="4" destOrd="0" parTransId="{34EE28BD-95E7-4908-8813-E82E79F72EDA}" sibTransId="{D7BBC6A1-AF36-4E3F-AF63-8017F1321F1B}"/>
    <dgm:cxn modelId="{25AFB2B2-71CA-4941-8C59-94BAD4B440B6}" srcId="{DBB67FE6-5A65-489B-8E9E-D0A82C8F7A05}" destId="{759E4C92-9FE3-480B-BC54-5CEF50D8F470}" srcOrd="4" destOrd="0" parTransId="{345AC8B4-6036-4995-9388-52F500A443B7}" sibTransId="{A156F017-79D8-4260-A359-9B4F69B915A4}"/>
    <dgm:cxn modelId="{86D0AFBC-3B20-4E88-BE2C-2587F724F0B8}" srcId="{E155D020-CA60-4FCD-8395-76D6290CDB40}" destId="{168D8E41-8219-4B30-813D-717444FC0631}" srcOrd="0" destOrd="0" parTransId="{26DD2544-AB25-4E03-86B4-664E01B814A9}" sibTransId="{A95BB0B6-524E-48BB-A119-C238B4774900}"/>
    <dgm:cxn modelId="{787A4B99-E774-4B5B-B65D-976E89FA3719}" srcId="{47365939-163B-4846-A04F-0585928D98A3}" destId="{1FC43779-3998-48B5-9AFD-FAE676FBB9A7}" srcOrd="0" destOrd="0" parTransId="{5BA9D385-0FAD-4156-96CD-FF6A23986CF9}" sibTransId="{8280AB06-862C-480F-B990-3A6D1BFD3639}"/>
    <dgm:cxn modelId="{DBEDFDFB-CDE4-4540-960C-92BA316AC286}" type="presOf" srcId="{168D8E41-8219-4B30-813D-717444FC0631}" destId="{A56179FC-195B-4D3B-B7B5-53475F437713}" srcOrd="0" destOrd="0" presId="urn:microsoft.com/office/officeart/2005/8/layout/vList5"/>
    <dgm:cxn modelId="{275EB068-3B45-43D5-A1FC-ACC54F800E01}" type="presOf" srcId="{759E4C92-9FE3-480B-BC54-5CEF50D8F470}" destId="{38B6471A-4446-467F-BE3F-74D281F6F739}" srcOrd="0" destOrd="4" presId="urn:microsoft.com/office/officeart/2005/8/layout/vList5"/>
    <dgm:cxn modelId="{E98F0A39-60C9-4CE2-8F9E-E1E70068C9AA}" srcId="{168D8E41-8219-4B30-813D-717444FC0631}" destId="{EBEED5D3-5361-41E3-B476-77110744B4DF}" srcOrd="0" destOrd="0" parTransId="{6CC7A467-041D-45C1-B394-2A64DDD208A2}" sibTransId="{D3D2F542-FFCF-4588-8F76-017DAB03D244}"/>
    <dgm:cxn modelId="{A6103FC1-A565-4263-8272-D6297C85B30E}" type="presOf" srcId="{E1BA3BD5-FA4F-4255-B365-A7BC9343B917}" destId="{E7B22EC1-B3A4-4C65-BE79-33521E7E40C2}" srcOrd="0" destOrd="0" presId="urn:microsoft.com/office/officeart/2005/8/layout/vList5"/>
    <dgm:cxn modelId="{4247221D-E958-422F-805D-AA10D148BBE4}" srcId="{E1948ED0-AF08-414B-BCAF-4A0D2ABD14B3}" destId="{ED3C3637-2486-4942-BDE4-A4279CB6C947}" srcOrd="3" destOrd="0" parTransId="{6118D348-E9AF-4C2E-9476-1B0F48B13C7B}" sibTransId="{F7B51B69-2ACE-450B-8B8C-63A9C73F92A5}"/>
    <dgm:cxn modelId="{CCE8FE10-61DC-4349-960B-2CEBD5FB1F2A}" srcId="{E155D020-CA60-4FCD-8395-76D6290CDB40}" destId="{DBB67FE6-5A65-489B-8E9E-D0A82C8F7A05}" srcOrd="1" destOrd="0" parTransId="{8E51409B-212D-43A1-B872-7944765AAFB8}" sibTransId="{A7ACB425-B687-4E6E-9FBF-28430BD103FD}"/>
    <dgm:cxn modelId="{54A870CB-0722-49E7-BB5B-AD00C7B09BF3}" type="presOf" srcId="{C5491A44-03AF-4722-A4A0-EA3D311BC980}" destId="{B85736C4-2B1D-4C10-837C-A56208718D02}" srcOrd="0" destOrd="2" presId="urn:microsoft.com/office/officeart/2005/8/layout/vList5"/>
    <dgm:cxn modelId="{565028BC-C5D9-4C27-99A5-B4486C20AC77}" type="presOf" srcId="{3170D201-53CF-4EB1-BA7C-A4E42BA1D443}" destId="{C050A2AD-E24E-4234-994C-AB66155133CF}" srcOrd="0" destOrd="4" presId="urn:microsoft.com/office/officeart/2005/8/layout/vList5"/>
    <dgm:cxn modelId="{4E5C5A58-D498-47EF-8736-CD37F766CC7F}" type="presOf" srcId="{F6F7BA63-BAA5-4116-B6A3-D78DFA40E201}" destId="{B85736C4-2B1D-4C10-837C-A56208718D02}" srcOrd="0" destOrd="0" presId="urn:microsoft.com/office/officeart/2005/8/layout/vList5"/>
    <dgm:cxn modelId="{48FC765D-698B-451C-B5EF-A68A0857E755}" srcId="{168D8E41-8219-4B30-813D-717444FC0631}" destId="{5211F4E3-0EDB-4D99-AB40-A05AEE194B2D}" srcOrd="2" destOrd="0" parTransId="{50911462-AED5-4670-854D-E9E310A8B163}" sibTransId="{7371EE21-40E1-4ABA-834A-D45E1104D5F4}"/>
    <dgm:cxn modelId="{1A834401-9F75-4389-AE72-855C0AD0A9D8}" srcId="{47365939-163B-4846-A04F-0585928D98A3}" destId="{DE06BF49-0C6C-481D-928E-A7F639C6E447}" srcOrd="2" destOrd="0" parTransId="{32071197-2086-4EF8-B12B-FD565C734799}" sibTransId="{0B4D948C-526C-430E-ABAC-29A2627772BB}"/>
    <dgm:cxn modelId="{9554268F-3577-4B59-90FE-5275EA281E63}" srcId="{168D8E41-8219-4B30-813D-717444FC0631}" destId="{3170D201-53CF-4EB1-BA7C-A4E42BA1D443}" srcOrd="4" destOrd="0" parTransId="{704FFE0A-FACC-41A7-8E3D-055A33AB8445}" sibTransId="{25A2E951-A5E3-490D-934E-A41EA624FD80}"/>
    <dgm:cxn modelId="{FA413283-E661-48D0-BE55-C7E47F3EDE8C}" type="presOf" srcId="{D8CFDBE2-0AF1-49D9-9A18-F9EDB700340A}" destId="{E6566A2E-136F-4C86-ABD3-B93F757C295E}" srcOrd="0" destOrd="3" presId="urn:microsoft.com/office/officeart/2005/8/layout/vList5"/>
    <dgm:cxn modelId="{1FEBAE5F-F468-49A4-A36D-43085B69795F}" type="presOf" srcId="{3DEDEBB6-5991-463E-AA16-0481BE5EEB6A}" destId="{E6566A2E-136F-4C86-ABD3-B93F757C295E}" srcOrd="0" destOrd="0" presId="urn:microsoft.com/office/officeart/2005/8/layout/vList5"/>
    <dgm:cxn modelId="{017645DC-A3C0-451A-BB1E-B10C7102AB13}" srcId="{47365939-163B-4846-A04F-0585928D98A3}" destId="{39B8F636-223B-4BFB-8DA2-7C941833DAD0}" srcOrd="3" destOrd="0" parTransId="{83508258-76A4-4225-AF75-1CCEB7AD0A44}" sibTransId="{76BC0516-3E8D-4B1E-A68A-4F46647E3CE8}"/>
    <dgm:cxn modelId="{3001F120-9C48-4CDB-B104-64293C5CE5BE}" srcId="{DBB67FE6-5A65-489B-8E9E-D0A82C8F7A05}" destId="{E85A1F77-85F9-439C-8CCF-6A5ACF3CA6F1}" srcOrd="1" destOrd="0" parTransId="{D4C187A9-B428-46B5-8236-356EFCDA93F8}" sibTransId="{FF2D1340-D3E6-4BE9-8656-2049243EFB43}"/>
    <dgm:cxn modelId="{8511C599-73EE-42CC-B8E0-7DC9171594CD}" srcId="{E1BA3BD5-FA4F-4255-B365-A7BC9343B917}" destId="{3DEDEBB6-5991-463E-AA16-0481BE5EEB6A}" srcOrd="0" destOrd="0" parTransId="{F6AF0C6A-5F50-4C1B-B416-813231F7A20C}" sibTransId="{EA373C44-4AA9-4C6B-95D5-200059B63E6D}"/>
    <dgm:cxn modelId="{BC685AE5-4F1F-4DFA-B6C4-F63A4C4A5E43}" type="presOf" srcId="{5211F4E3-0EDB-4D99-AB40-A05AEE194B2D}" destId="{C050A2AD-E24E-4234-994C-AB66155133CF}" srcOrd="0" destOrd="2" presId="urn:microsoft.com/office/officeart/2005/8/layout/vList5"/>
    <dgm:cxn modelId="{6C3F5B91-F212-466A-8B2D-DB06BA2789B3}" type="presOf" srcId="{E85A1F77-85F9-439C-8CCF-6A5ACF3CA6F1}" destId="{38B6471A-4446-467F-BE3F-74D281F6F739}" srcOrd="0" destOrd="1" presId="urn:microsoft.com/office/officeart/2005/8/layout/vList5"/>
    <dgm:cxn modelId="{006DFDCC-0A76-4AFE-A1B8-EC704BD72BF1}" type="presOf" srcId="{47365939-163B-4846-A04F-0585928D98A3}" destId="{10455272-39F4-467E-B1C7-7BAC50910254}" srcOrd="0" destOrd="0" presId="urn:microsoft.com/office/officeart/2005/8/layout/vList5"/>
    <dgm:cxn modelId="{07982EF6-B472-4E2C-8394-382AD0ABFAB2}" type="presOf" srcId="{ED3C3637-2486-4942-BDE4-A4279CB6C947}" destId="{B85736C4-2B1D-4C10-837C-A56208718D02}" srcOrd="0" destOrd="3" presId="urn:microsoft.com/office/officeart/2005/8/layout/vList5"/>
    <dgm:cxn modelId="{B72AE05C-4AFB-44B9-902C-24CF0D7973B2}" type="presOf" srcId="{D168C067-5147-44BD-90A6-6A1B1F898660}" destId="{2028C608-63D3-4B6E-8091-593056D557EB}" srcOrd="0" destOrd="1" presId="urn:microsoft.com/office/officeart/2005/8/layout/vList5"/>
    <dgm:cxn modelId="{214147B6-BA18-4B05-BE98-A8DD0F03F08E}" srcId="{47365939-163B-4846-A04F-0585928D98A3}" destId="{4E3D3E52-865D-45AE-86F1-0A654EDEE48C}" srcOrd="4" destOrd="0" parTransId="{F92C1980-D80B-48A0-A296-821D32C5A26A}" sibTransId="{D44DCD6B-8F41-4659-9D9E-11BE26D662A3}"/>
    <dgm:cxn modelId="{B80C4AC8-344B-4F0B-AE5A-7DFD08D0B28A}" srcId="{47365939-163B-4846-A04F-0585928D98A3}" destId="{D168C067-5147-44BD-90A6-6A1B1F898660}" srcOrd="1" destOrd="0" parTransId="{9170C3D9-C40B-4575-B1BE-FD9980B441A4}" sibTransId="{E15CA152-6387-4672-9827-357FDBCE3C87}"/>
    <dgm:cxn modelId="{2C96ED97-B26E-4FB9-8ED5-5CC78B77548A}" type="presOf" srcId="{4E3D3E52-865D-45AE-86F1-0A654EDEE48C}" destId="{2028C608-63D3-4B6E-8091-593056D557EB}" srcOrd="0" destOrd="4" presId="urn:microsoft.com/office/officeart/2005/8/layout/vList5"/>
    <dgm:cxn modelId="{65B2085A-5664-4570-8160-D78A1AA88AEE}" type="presOf" srcId="{9B100722-2AE7-4452-89CF-74174C5409CA}" destId="{B85736C4-2B1D-4C10-837C-A56208718D02}" srcOrd="0" destOrd="1" presId="urn:microsoft.com/office/officeart/2005/8/layout/vList5"/>
    <dgm:cxn modelId="{483EE2D3-F041-40DE-8878-D254573784ED}" srcId="{E1948ED0-AF08-414B-BCAF-4A0D2ABD14B3}" destId="{9B100722-2AE7-4452-89CF-74174C5409CA}" srcOrd="1" destOrd="0" parTransId="{7ADD2DE7-21AA-483C-9F75-FA806A0510C8}" sibTransId="{3EB557F9-E113-402A-B4FD-87313D674590}"/>
    <dgm:cxn modelId="{75B23787-3153-4C13-A822-5045E4F2A23F}" srcId="{DBB67FE6-5A65-489B-8E9E-D0A82C8F7A05}" destId="{8641BE51-ACB7-4901-A6E9-C64D56A88187}" srcOrd="3" destOrd="0" parTransId="{ABD01ED0-9BE8-4911-8B21-C65B2D1037E1}" sibTransId="{5D45754F-4AF8-457A-A37E-0E11CBEBC101}"/>
    <dgm:cxn modelId="{74DFF879-0016-442D-B2A3-4B519CD4A013}" type="presOf" srcId="{2EC020AB-285D-41E5-AFCA-463BEB73A22D}" destId="{38B6471A-4446-467F-BE3F-74D281F6F739}" srcOrd="0" destOrd="0" presId="urn:microsoft.com/office/officeart/2005/8/layout/vList5"/>
    <dgm:cxn modelId="{2E8842C3-F487-4F1A-A943-D4A9038CCAF2}" type="presOf" srcId="{C6194889-C495-4B05-A96B-2210BC97E83F}" destId="{E6566A2E-136F-4C86-ABD3-B93F757C295E}" srcOrd="0" destOrd="2" presId="urn:microsoft.com/office/officeart/2005/8/layout/vList5"/>
    <dgm:cxn modelId="{DED90A03-EAD6-4F57-9E21-55E3732A00E0}" srcId="{E1948ED0-AF08-414B-BCAF-4A0D2ABD14B3}" destId="{F6F7BA63-BAA5-4116-B6A3-D78DFA40E201}" srcOrd="0" destOrd="0" parTransId="{68CDB57C-13D8-469E-9236-211710FE78C3}" sibTransId="{EBA1A7F4-0858-45E2-9039-26E809D156FD}"/>
    <dgm:cxn modelId="{840E85FA-6EA2-4E4F-BE7B-49EF150FF39E}" type="presOf" srcId="{39B8F636-223B-4BFB-8DA2-7C941833DAD0}" destId="{2028C608-63D3-4B6E-8091-593056D557EB}" srcOrd="0" destOrd="3" presId="urn:microsoft.com/office/officeart/2005/8/layout/vList5"/>
    <dgm:cxn modelId="{A8F98E29-73F1-4D16-B68E-CC7FD5623ACD}" type="presOf" srcId="{23DEFE9D-728B-4865-8282-F3279D9EC133}" destId="{B85736C4-2B1D-4C10-837C-A56208718D02}" srcOrd="0" destOrd="4" presId="urn:microsoft.com/office/officeart/2005/8/layout/vList5"/>
    <dgm:cxn modelId="{B538D35F-CA50-41FE-812F-762EB0775F18}" srcId="{E155D020-CA60-4FCD-8395-76D6290CDB40}" destId="{E1948ED0-AF08-414B-BCAF-4A0D2ABD14B3}" srcOrd="2" destOrd="0" parTransId="{E719A78F-3B6E-4AA0-B052-ADBC6E1741EF}" sibTransId="{905EDE26-9CEE-421A-8730-C33C474BF1C2}"/>
    <dgm:cxn modelId="{E892D43B-DA61-4182-8E3D-9417657BC7E5}" srcId="{E1948ED0-AF08-414B-BCAF-4A0D2ABD14B3}" destId="{23DEFE9D-728B-4865-8282-F3279D9EC133}" srcOrd="4" destOrd="0" parTransId="{42CEA1B4-BEE9-40BA-9973-276A665E0347}" sibTransId="{7C2AA8CE-4612-42E9-97C7-56419D4AA2FC}"/>
    <dgm:cxn modelId="{085F45C5-82AB-4BB6-A928-02BF7AF00C93}" type="presOf" srcId="{ACC7A83C-8BAD-43F8-A8CA-B7CC80D04C61}" destId="{E6566A2E-136F-4C86-ABD3-B93F757C295E}" srcOrd="0" destOrd="1" presId="urn:microsoft.com/office/officeart/2005/8/layout/vList5"/>
    <dgm:cxn modelId="{DF2EE68F-FE37-4364-9158-E90C2BBF6392}" type="presOf" srcId="{EBEED5D3-5361-41E3-B476-77110744B4DF}" destId="{C050A2AD-E24E-4234-994C-AB66155133CF}" srcOrd="0" destOrd="0" presId="urn:microsoft.com/office/officeart/2005/8/layout/vList5"/>
    <dgm:cxn modelId="{92CFE7B0-5D31-4422-93C6-B72135424BCF}" type="presOf" srcId="{DE06BF49-0C6C-481D-928E-A7F639C6E447}" destId="{2028C608-63D3-4B6E-8091-593056D557EB}" srcOrd="0" destOrd="2" presId="urn:microsoft.com/office/officeart/2005/8/layout/vList5"/>
    <dgm:cxn modelId="{BE945400-D28A-494B-B4CF-91E883A5D57E}" srcId="{E1BA3BD5-FA4F-4255-B365-A7BC9343B917}" destId="{ACC7A83C-8BAD-43F8-A8CA-B7CC80D04C61}" srcOrd="1" destOrd="0" parTransId="{34DEF8AE-4137-4276-8412-7409C016EC9D}" sibTransId="{FFAA968A-019A-4CCF-AC1D-20AFB7A4CD96}"/>
    <dgm:cxn modelId="{7F238032-05AF-448C-805F-075B6BC1DCBB}" type="presOf" srcId="{3ADCCEB9-C47B-4FF5-9F4A-208BEACFDEF5}" destId="{C050A2AD-E24E-4234-994C-AB66155133CF}" srcOrd="0" destOrd="1" presId="urn:microsoft.com/office/officeart/2005/8/layout/vList5"/>
    <dgm:cxn modelId="{9078067E-F32C-4B77-9952-76D819547527}" type="presOf" srcId="{4C740787-63BA-4079-971A-B82F2E53D405}" destId="{38B6471A-4446-467F-BE3F-74D281F6F739}" srcOrd="0" destOrd="2" presId="urn:microsoft.com/office/officeart/2005/8/layout/vList5"/>
    <dgm:cxn modelId="{1A815FAC-F72E-4701-AF0E-14A1583AF52C}" srcId="{E1BA3BD5-FA4F-4255-B365-A7BC9343B917}" destId="{C6194889-C495-4B05-A96B-2210BC97E83F}" srcOrd="2" destOrd="0" parTransId="{6286E2B7-0004-4894-AD8A-6F03490E7C00}" sibTransId="{CBB7AC9F-D7BB-421C-A909-96A174B31E1F}"/>
    <dgm:cxn modelId="{94E13337-1EE6-45A2-9FAC-D10AD08B39B2}" type="presOf" srcId="{E155D020-CA60-4FCD-8395-76D6290CDB40}" destId="{4DA6A386-0652-4A5C-ABFB-0E8A56719C84}" srcOrd="0" destOrd="0" presId="urn:microsoft.com/office/officeart/2005/8/layout/vList5"/>
    <dgm:cxn modelId="{B500A027-8A87-43C4-93E1-800A30CF04C4}" srcId="{168D8E41-8219-4B30-813D-717444FC0631}" destId="{3ADCCEB9-C47B-4FF5-9F4A-208BEACFDEF5}" srcOrd="1" destOrd="0" parTransId="{1E0E4E0E-24C4-46AA-BA2E-FD2EE3E38C35}" sibTransId="{ECC840BD-2E10-4954-ACE1-A30033B4470B}"/>
    <dgm:cxn modelId="{31E725F8-9E1B-4061-BA3D-17260EF0A71E}" type="presOf" srcId="{45736ABF-1FED-44FC-B907-BC330BD18096}" destId="{C050A2AD-E24E-4234-994C-AB66155133CF}" srcOrd="0" destOrd="3" presId="urn:microsoft.com/office/officeart/2005/8/layout/vList5"/>
    <dgm:cxn modelId="{DCDD38CC-096A-44C4-8F5B-4F86DC670FAF}" type="presOf" srcId="{239A90B8-810E-47B5-82B6-C9619534F980}" destId="{E6566A2E-136F-4C86-ABD3-B93F757C295E}" srcOrd="0" destOrd="4" presId="urn:microsoft.com/office/officeart/2005/8/layout/vList5"/>
    <dgm:cxn modelId="{C7A2A7DB-6ADD-4BA6-8B68-F259F9963221}" srcId="{E155D020-CA60-4FCD-8395-76D6290CDB40}" destId="{47365939-163B-4846-A04F-0585928D98A3}" srcOrd="3" destOrd="0" parTransId="{BE277ECF-B9FC-4BCA-AA8C-415D0A58F010}" sibTransId="{9D2E7237-990D-4D90-8311-53590C67AE7F}"/>
    <dgm:cxn modelId="{AF899F86-2C6D-4DF1-A68C-B995D301B5DB}" srcId="{E1BA3BD5-FA4F-4255-B365-A7BC9343B917}" destId="{239A90B8-810E-47B5-82B6-C9619534F980}" srcOrd="4" destOrd="0" parTransId="{D9FED60D-5BEC-4A84-A440-7ABE87AAD419}" sibTransId="{F4063716-C3BD-4026-AFE5-A7CDD556BA33}"/>
    <dgm:cxn modelId="{4B8EF170-6C71-4C91-A819-D62E93669AB0}" type="presOf" srcId="{DBB67FE6-5A65-489B-8E9E-D0A82C8F7A05}" destId="{7585C925-ACB6-41EF-ACFD-561EE460E038}" srcOrd="0" destOrd="0" presId="urn:microsoft.com/office/officeart/2005/8/layout/vList5"/>
    <dgm:cxn modelId="{835D77EA-69B5-412E-8E87-EE091CBD9FD6}" type="presParOf" srcId="{4DA6A386-0652-4A5C-ABFB-0E8A56719C84}" destId="{8ABD206E-0C47-4F1D-AF84-8E9A8288FD73}" srcOrd="0" destOrd="0" presId="urn:microsoft.com/office/officeart/2005/8/layout/vList5"/>
    <dgm:cxn modelId="{F91A00DF-8895-4C6A-A84F-539078F765F6}" type="presParOf" srcId="{8ABD206E-0C47-4F1D-AF84-8E9A8288FD73}" destId="{A56179FC-195B-4D3B-B7B5-53475F437713}" srcOrd="0" destOrd="0" presId="urn:microsoft.com/office/officeart/2005/8/layout/vList5"/>
    <dgm:cxn modelId="{BAF4F603-5696-4501-B027-BD70DAD650DB}" type="presParOf" srcId="{8ABD206E-0C47-4F1D-AF84-8E9A8288FD73}" destId="{C050A2AD-E24E-4234-994C-AB66155133CF}" srcOrd="1" destOrd="0" presId="urn:microsoft.com/office/officeart/2005/8/layout/vList5"/>
    <dgm:cxn modelId="{E6A14B0D-B16E-4D11-939F-B9BB7403B923}" type="presParOf" srcId="{4DA6A386-0652-4A5C-ABFB-0E8A56719C84}" destId="{844C4CB5-A599-4305-9AF7-477B1F26D99E}" srcOrd="1" destOrd="0" presId="urn:microsoft.com/office/officeart/2005/8/layout/vList5"/>
    <dgm:cxn modelId="{FB111EFE-D8C8-449A-A24E-C19DDF3DAD8C}" type="presParOf" srcId="{4DA6A386-0652-4A5C-ABFB-0E8A56719C84}" destId="{DA68638C-A1AC-4E7C-B917-6E592E615F2C}" srcOrd="2" destOrd="0" presId="urn:microsoft.com/office/officeart/2005/8/layout/vList5"/>
    <dgm:cxn modelId="{F5C72169-90B7-41E0-9AA6-C2C3DEAC4F3D}" type="presParOf" srcId="{DA68638C-A1AC-4E7C-B917-6E592E615F2C}" destId="{7585C925-ACB6-41EF-ACFD-561EE460E038}" srcOrd="0" destOrd="0" presId="urn:microsoft.com/office/officeart/2005/8/layout/vList5"/>
    <dgm:cxn modelId="{E5D0F99E-779A-4B5A-ADF3-7A18231FE47A}" type="presParOf" srcId="{DA68638C-A1AC-4E7C-B917-6E592E615F2C}" destId="{38B6471A-4446-467F-BE3F-74D281F6F739}" srcOrd="1" destOrd="0" presId="urn:microsoft.com/office/officeart/2005/8/layout/vList5"/>
    <dgm:cxn modelId="{86885BAF-39FA-46B5-9DED-4FDC704C7E58}" type="presParOf" srcId="{4DA6A386-0652-4A5C-ABFB-0E8A56719C84}" destId="{9DAE63AD-0CF1-4DEE-8324-5EA466BACF6E}" srcOrd="3" destOrd="0" presId="urn:microsoft.com/office/officeart/2005/8/layout/vList5"/>
    <dgm:cxn modelId="{86E962B0-3747-4244-93F9-7345418313FD}" type="presParOf" srcId="{4DA6A386-0652-4A5C-ABFB-0E8A56719C84}" destId="{67F819D7-E939-4E31-AC31-ECBC6674C7FA}" srcOrd="4" destOrd="0" presId="urn:microsoft.com/office/officeart/2005/8/layout/vList5"/>
    <dgm:cxn modelId="{3DC72B9B-3ED4-4DD2-A6BE-99371D8FB05B}" type="presParOf" srcId="{67F819D7-E939-4E31-AC31-ECBC6674C7FA}" destId="{9E6AFA9F-3910-4480-AFAB-7CBE65D6A777}" srcOrd="0" destOrd="0" presId="urn:microsoft.com/office/officeart/2005/8/layout/vList5"/>
    <dgm:cxn modelId="{2A13A5ED-65F3-40AE-8595-2550E93F9DC3}" type="presParOf" srcId="{67F819D7-E939-4E31-AC31-ECBC6674C7FA}" destId="{B85736C4-2B1D-4C10-837C-A56208718D02}" srcOrd="1" destOrd="0" presId="urn:microsoft.com/office/officeart/2005/8/layout/vList5"/>
    <dgm:cxn modelId="{F5C19019-8F81-404D-8D2E-40CE8F5A5451}" type="presParOf" srcId="{4DA6A386-0652-4A5C-ABFB-0E8A56719C84}" destId="{AB0F81F6-4090-4F45-B9CC-CC1A3CEE9BDA}" srcOrd="5" destOrd="0" presId="urn:microsoft.com/office/officeart/2005/8/layout/vList5"/>
    <dgm:cxn modelId="{D6560F8F-3FB7-45CD-9C97-61CBD453138D}" type="presParOf" srcId="{4DA6A386-0652-4A5C-ABFB-0E8A56719C84}" destId="{9CA70556-43D8-48D9-BCA1-6F8EBA1304CF}" srcOrd="6" destOrd="0" presId="urn:microsoft.com/office/officeart/2005/8/layout/vList5"/>
    <dgm:cxn modelId="{409ED03C-F4D6-4A97-B1B0-E4B18E5B4C83}" type="presParOf" srcId="{9CA70556-43D8-48D9-BCA1-6F8EBA1304CF}" destId="{10455272-39F4-467E-B1C7-7BAC50910254}" srcOrd="0" destOrd="0" presId="urn:microsoft.com/office/officeart/2005/8/layout/vList5"/>
    <dgm:cxn modelId="{4BA781AD-291C-41AA-B173-A33AC0473019}" type="presParOf" srcId="{9CA70556-43D8-48D9-BCA1-6F8EBA1304CF}" destId="{2028C608-63D3-4B6E-8091-593056D557EB}" srcOrd="1" destOrd="0" presId="urn:microsoft.com/office/officeart/2005/8/layout/vList5"/>
    <dgm:cxn modelId="{9940FFCB-9F31-40BE-A82A-37BF9CCB54F9}" type="presParOf" srcId="{4DA6A386-0652-4A5C-ABFB-0E8A56719C84}" destId="{2D290221-D451-48C8-8036-CABEBEDA18D3}" srcOrd="7" destOrd="0" presId="urn:microsoft.com/office/officeart/2005/8/layout/vList5"/>
    <dgm:cxn modelId="{6439E80E-334C-48ED-A1C1-13366DF8656E}" type="presParOf" srcId="{4DA6A386-0652-4A5C-ABFB-0E8A56719C84}" destId="{CECC6212-5162-4596-B52C-1A1633716766}" srcOrd="8" destOrd="0" presId="urn:microsoft.com/office/officeart/2005/8/layout/vList5"/>
    <dgm:cxn modelId="{A6FE9E73-B61D-4E85-A0CF-992FB6A1D47A}" type="presParOf" srcId="{CECC6212-5162-4596-B52C-1A1633716766}" destId="{E7B22EC1-B3A4-4C65-BE79-33521E7E40C2}" srcOrd="0" destOrd="0" presId="urn:microsoft.com/office/officeart/2005/8/layout/vList5"/>
    <dgm:cxn modelId="{22B69407-95A2-42B5-B5CD-EC50564B7BE7}" type="presParOf" srcId="{CECC6212-5162-4596-B52C-1A1633716766}" destId="{E6566A2E-136F-4C86-ABD3-B93F757C295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55D020-CA60-4FCD-8395-76D6290CDB4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8D8E41-8219-4B30-813D-717444FC0631}">
      <dgm:prSet phldrT="[Текст]" custT="1"/>
      <dgm:spPr>
        <a:solidFill>
          <a:srgbClr val="7030A0"/>
        </a:solidFill>
        <a:effectLst>
          <a:outerShdw blurRad="50800" dist="50800" dir="5400000" sx="66000" sy="66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ru-RU" sz="1400" dirty="0" smtClean="0">
              <a:latin typeface="+mn-lt"/>
              <a:ea typeface="Times New Roman"/>
              <a:cs typeface="Times New Roman"/>
            </a:rPr>
            <a:t>Среднемесячная номинальная начисленная заработная плата работников муниципальных дошкольных образовательных учреждений</a:t>
          </a:r>
          <a:endParaRPr lang="ru-RU" sz="1400" dirty="0">
            <a:latin typeface="+mn-lt"/>
          </a:endParaRPr>
        </a:p>
      </dgm:t>
    </dgm:pt>
    <dgm:pt modelId="{26DD2544-AB25-4E03-86B4-664E01B814A9}" type="parTrans" cxnId="{86D0AFBC-3B20-4E88-BE2C-2587F724F0B8}">
      <dgm:prSet/>
      <dgm:spPr/>
      <dgm:t>
        <a:bodyPr/>
        <a:lstStyle/>
        <a:p>
          <a:endParaRPr lang="ru-RU"/>
        </a:p>
      </dgm:t>
    </dgm:pt>
    <dgm:pt modelId="{A95BB0B6-524E-48BB-A119-C238B4774900}" type="sibTrans" cxnId="{86D0AFBC-3B20-4E88-BE2C-2587F724F0B8}">
      <dgm:prSet/>
      <dgm:spPr/>
      <dgm:t>
        <a:bodyPr/>
        <a:lstStyle/>
        <a:p>
          <a:endParaRPr lang="ru-RU"/>
        </a:p>
      </dgm:t>
    </dgm:pt>
    <dgm:pt modelId="{DBB67FE6-5A65-489B-8E9E-D0A82C8F7A05}">
      <dgm:prSet phldrT="[Текст]" custT="1"/>
      <dgm:spPr>
        <a:solidFill>
          <a:schemeClr val="accent6">
            <a:lumMod val="75000"/>
          </a:schemeClr>
        </a:solidFill>
      </dgm:spPr>
      <dgm:t>
        <a:bodyPr lIns="36000" tIns="0" rIns="36000" bIns="0"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ru-RU" sz="1400" dirty="0" smtClean="0">
              <a:latin typeface="+mn-lt"/>
              <a:ea typeface="Times New Roman"/>
              <a:cs typeface="Times New Roman"/>
            </a:rPr>
            <a:t>Среднемесячная номинальная начисленная заработная плата работников муниципальных общеобразовательных учреждений</a:t>
          </a:r>
          <a:endParaRPr lang="ru-RU" sz="1400" dirty="0">
            <a:latin typeface="+mn-lt"/>
          </a:endParaRPr>
        </a:p>
      </dgm:t>
    </dgm:pt>
    <dgm:pt modelId="{8E51409B-212D-43A1-B872-7944765AAFB8}" type="parTrans" cxnId="{CCE8FE10-61DC-4349-960B-2CEBD5FB1F2A}">
      <dgm:prSet/>
      <dgm:spPr/>
      <dgm:t>
        <a:bodyPr/>
        <a:lstStyle/>
        <a:p>
          <a:endParaRPr lang="ru-RU"/>
        </a:p>
      </dgm:t>
    </dgm:pt>
    <dgm:pt modelId="{A7ACB425-B687-4E6E-9FBF-28430BD103FD}" type="sibTrans" cxnId="{CCE8FE10-61DC-4349-960B-2CEBD5FB1F2A}">
      <dgm:prSet/>
      <dgm:spPr/>
      <dgm:t>
        <a:bodyPr/>
        <a:lstStyle/>
        <a:p>
          <a:endParaRPr lang="ru-RU"/>
        </a:p>
      </dgm:t>
    </dgm:pt>
    <dgm:pt modelId="{2EC020AB-285D-41E5-AFCA-463BEB73A22D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22 861,3 руб.</a:t>
          </a:r>
          <a:endParaRPr lang="ru-RU" sz="1200" b="1" dirty="0"/>
        </a:p>
      </dgm:t>
    </dgm:pt>
    <dgm:pt modelId="{997E3C72-CF09-4DDD-A0B8-1AA901459630}" type="parTrans" cxnId="{19588889-5A93-4116-9DD7-F6521C1B225C}">
      <dgm:prSet/>
      <dgm:spPr/>
      <dgm:t>
        <a:bodyPr/>
        <a:lstStyle/>
        <a:p>
          <a:endParaRPr lang="ru-RU"/>
        </a:p>
      </dgm:t>
    </dgm:pt>
    <dgm:pt modelId="{FAA7C428-C872-4788-AF1D-C6D2DFD0B920}" type="sibTrans" cxnId="{19588889-5A93-4116-9DD7-F6521C1B225C}">
      <dgm:prSet/>
      <dgm:spPr/>
      <dgm:t>
        <a:bodyPr/>
        <a:lstStyle/>
        <a:p>
          <a:endParaRPr lang="ru-RU"/>
        </a:p>
      </dgm:t>
    </dgm:pt>
    <dgm:pt modelId="{E1BA3BD5-FA4F-4255-B365-A7BC9343B917}">
      <dgm:prSet phldrT="[Текст]" custT="1"/>
      <dgm:spPr>
        <a:solidFill>
          <a:srgbClr val="F8A15A"/>
        </a:solidFill>
      </dgm:spPr>
      <dgm:t>
        <a:bodyPr/>
        <a:lstStyle/>
        <a:p>
          <a:r>
            <a:rPr lang="ru-RU" sz="1400" dirty="0" smtClean="0"/>
            <a:t>Отношение принятых бюджетных обязательств к утвержденным плановым ассигнованиям</a:t>
          </a:r>
          <a:endParaRPr lang="ru-RU" sz="1400" dirty="0"/>
        </a:p>
      </dgm:t>
    </dgm:pt>
    <dgm:pt modelId="{34EE28BD-95E7-4908-8813-E82E79F72EDA}" type="parTrans" cxnId="{9154B43B-19DB-4E48-87CE-4AC0C2D2EBFE}">
      <dgm:prSet/>
      <dgm:spPr/>
      <dgm:t>
        <a:bodyPr/>
        <a:lstStyle/>
        <a:p>
          <a:endParaRPr lang="ru-RU"/>
        </a:p>
      </dgm:t>
    </dgm:pt>
    <dgm:pt modelId="{D7BBC6A1-AF36-4E3F-AF63-8017F1321F1B}" type="sibTrans" cxnId="{9154B43B-19DB-4E48-87CE-4AC0C2D2EBFE}">
      <dgm:prSet/>
      <dgm:spPr/>
      <dgm:t>
        <a:bodyPr/>
        <a:lstStyle/>
        <a:p>
          <a:endParaRPr lang="ru-RU"/>
        </a:p>
      </dgm:t>
    </dgm:pt>
    <dgm:pt modelId="{D168C067-5147-44BD-90A6-6A1B1F89866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65,0 %</a:t>
          </a:r>
          <a:endParaRPr lang="ru-RU" sz="1200" b="1" dirty="0"/>
        </a:p>
      </dgm:t>
    </dgm:pt>
    <dgm:pt modelId="{9170C3D9-C40B-4575-B1BE-FD9980B441A4}" type="parTrans" cxnId="{B80C4AC8-344B-4F0B-AE5A-7DFD08D0B28A}">
      <dgm:prSet/>
      <dgm:spPr/>
      <dgm:t>
        <a:bodyPr/>
        <a:lstStyle/>
        <a:p>
          <a:endParaRPr lang="ru-RU"/>
        </a:p>
      </dgm:t>
    </dgm:pt>
    <dgm:pt modelId="{E15CA152-6387-4672-9827-357FDBCE3C87}" type="sibTrans" cxnId="{B80C4AC8-344B-4F0B-AE5A-7DFD08D0B28A}">
      <dgm:prSet/>
      <dgm:spPr/>
      <dgm:t>
        <a:bodyPr/>
        <a:lstStyle/>
        <a:p>
          <a:endParaRPr lang="ru-RU"/>
        </a:p>
      </dgm:t>
    </dgm:pt>
    <dgm:pt modelId="{E1948ED0-AF08-414B-BCAF-4A0D2ABD14B3}">
      <dgm:prSet custT="1"/>
      <dgm:spPr>
        <a:solidFill>
          <a:srgbClr val="00B0F0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dirty="0" smtClean="0">
              <a:latin typeface="+mn-lt"/>
              <a:ea typeface="Times New Roman"/>
              <a:cs typeface="Times New Roman"/>
            </a:rPr>
            <a:t>Расходы бюджета муниципального образования на общее образование в расчете на 1 обучающегося в муниципальных общеобразовательных учреждениях</a:t>
          </a:r>
          <a:endParaRPr lang="ru-RU" sz="1400" dirty="0">
            <a:latin typeface="+mn-lt"/>
          </a:endParaRPr>
        </a:p>
      </dgm:t>
    </dgm:pt>
    <dgm:pt modelId="{E719A78F-3B6E-4AA0-B052-ADBC6E1741EF}" type="parTrans" cxnId="{B538D35F-CA50-41FE-812F-762EB0775F18}">
      <dgm:prSet/>
      <dgm:spPr/>
      <dgm:t>
        <a:bodyPr/>
        <a:lstStyle/>
        <a:p>
          <a:endParaRPr lang="ru-RU"/>
        </a:p>
      </dgm:t>
    </dgm:pt>
    <dgm:pt modelId="{905EDE26-9CEE-421A-8730-C33C474BF1C2}" type="sibTrans" cxnId="{B538D35F-CA50-41FE-812F-762EB0775F18}">
      <dgm:prSet/>
      <dgm:spPr/>
      <dgm:t>
        <a:bodyPr/>
        <a:lstStyle/>
        <a:p>
          <a:endParaRPr lang="ru-RU"/>
        </a:p>
      </dgm:t>
    </dgm:pt>
    <dgm:pt modelId="{47365939-163B-4846-A04F-0585928D98A3}">
      <dgm:prSet custT="1"/>
      <dgm:spPr>
        <a:solidFill>
          <a:srgbClr val="92D050"/>
        </a:solidFill>
      </dgm:spPr>
      <dgm:t>
        <a:bodyPr/>
        <a:lstStyle/>
        <a:p>
          <a:r>
            <a:rPr lang="ru-RU" sz="1400" dirty="0" smtClean="0"/>
            <a:t>Доля педагогических работников, работающих с одаренными детьми, в общей численности педагогических работников общеобразовательных организаций</a:t>
          </a:r>
          <a:endParaRPr lang="ru-RU" sz="1400" dirty="0"/>
        </a:p>
      </dgm:t>
    </dgm:pt>
    <dgm:pt modelId="{BE277ECF-B9FC-4BCA-AA8C-415D0A58F010}" type="parTrans" cxnId="{C7A2A7DB-6ADD-4BA6-8B68-F259F9963221}">
      <dgm:prSet/>
      <dgm:spPr/>
      <dgm:t>
        <a:bodyPr/>
        <a:lstStyle/>
        <a:p>
          <a:endParaRPr lang="ru-RU"/>
        </a:p>
      </dgm:t>
    </dgm:pt>
    <dgm:pt modelId="{9D2E7237-990D-4D90-8311-53590C67AE7F}" type="sibTrans" cxnId="{C7A2A7DB-6ADD-4BA6-8B68-F259F9963221}">
      <dgm:prSet/>
      <dgm:spPr/>
      <dgm:t>
        <a:bodyPr/>
        <a:lstStyle/>
        <a:p>
          <a:endParaRPr lang="ru-RU"/>
        </a:p>
      </dgm:t>
    </dgm:pt>
    <dgm:pt modelId="{5211F4E3-0EDB-4D99-AB40-A05AEE194B2D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24 367,4 руб.</a:t>
          </a:r>
          <a:endParaRPr lang="ru-RU" sz="1200" b="1" dirty="0"/>
        </a:p>
      </dgm:t>
    </dgm:pt>
    <dgm:pt modelId="{50911462-AED5-4670-854D-E9E310A8B163}" type="parTrans" cxnId="{48FC765D-698B-451C-B5EF-A68A0857E755}">
      <dgm:prSet/>
      <dgm:spPr/>
      <dgm:t>
        <a:bodyPr/>
        <a:lstStyle/>
        <a:p>
          <a:endParaRPr lang="ru-RU"/>
        </a:p>
      </dgm:t>
    </dgm:pt>
    <dgm:pt modelId="{7371EE21-40E1-4ABA-834A-D45E1104D5F4}" type="sibTrans" cxnId="{48FC765D-698B-451C-B5EF-A68A0857E755}">
      <dgm:prSet/>
      <dgm:spPr/>
      <dgm:t>
        <a:bodyPr/>
        <a:lstStyle/>
        <a:p>
          <a:endParaRPr lang="ru-RU"/>
        </a:p>
      </dgm:t>
    </dgm:pt>
    <dgm:pt modelId="{45736ABF-1FED-44FC-B907-BC330BD18096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24 592,8 руб.</a:t>
          </a:r>
          <a:endParaRPr lang="ru-RU" sz="1200" b="1" dirty="0"/>
        </a:p>
      </dgm:t>
    </dgm:pt>
    <dgm:pt modelId="{9B9536C7-E10A-4FE4-9103-F228307134F0}" type="parTrans" cxnId="{75E910B1-313F-4B13-9303-E4451B873353}">
      <dgm:prSet/>
      <dgm:spPr/>
      <dgm:t>
        <a:bodyPr/>
        <a:lstStyle/>
        <a:p>
          <a:endParaRPr lang="ru-RU"/>
        </a:p>
      </dgm:t>
    </dgm:pt>
    <dgm:pt modelId="{0500BEA6-E7FF-4365-83F8-C972E5368280}" type="sibTrans" cxnId="{75E910B1-313F-4B13-9303-E4451B873353}">
      <dgm:prSet/>
      <dgm:spPr/>
      <dgm:t>
        <a:bodyPr/>
        <a:lstStyle/>
        <a:p>
          <a:endParaRPr lang="ru-RU"/>
        </a:p>
      </dgm:t>
    </dgm:pt>
    <dgm:pt modelId="{4C740787-63BA-4079-971A-B82F2E53D405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33 268,9 руб.</a:t>
          </a:r>
          <a:endParaRPr lang="ru-RU" sz="1200" b="1" dirty="0"/>
        </a:p>
      </dgm:t>
    </dgm:pt>
    <dgm:pt modelId="{69970CF8-6473-4908-8796-B51A9E9FCBE7}" type="parTrans" cxnId="{B517C49C-BCB7-4973-8C46-DEDE99BF552D}">
      <dgm:prSet/>
      <dgm:spPr/>
      <dgm:t>
        <a:bodyPr/>
        <a:lstStyle/>
        <a:p>
          <a:endParaRPr lang="ru-RU"/>
        </a:p>
      </dgm:t>
    </dgm:pt>
    <dgm:pt modelId="{C1517804-F818-48CE-9ED5-8C4B6EF56005}" type="sibTrans" cxnId="{B517C49C-BCB7-4973-8C46-DEDE99BF552D}">
      <dgm:prSet/>
      <dgm:spPr/>
      <dgm:t>
        <a:bodyPr/>
        <a:lstStyle/>
        <a:p>
          <a:endParaRPr lang="ru-RU"/>
        </a:p>
      </dgm:t>
    </dgm:pt>
    <dgm:pt modelId="{8641BE51-ACB7-4901-A6E9-C64D56A8818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33 576,6 руб.</a:t>
          </a:r>
          <a:endParaRPr lang="ru-RU" sz="1200" b="1" dirty="0"/>
        </a:p>
      </dgm:t>
    </dgm:pt>
    <dgm:pt modelId="{ABD01ED0-9BE8-4911-8B21-C65B2D1037E1}" type="parTrans" cxnId="{75B23787-3153-4C13-A822-5045E4F2A23F}">
      <dgm:prSet/>
      <dgm:spPr/>
      <dgm:t>
        <a:bodyPr/>
        <a:lstStyle/>
        <a:p>
          <a:endParaRPr lang="ru-RU"/>
        </a:p>
      </dgm:t>
    </dgm:pt>
    <dgm:pt modelId="{5D45754F-4AF8-457A-A37E-0E11CBEBC101}" type="sibTrans" cxnId="{75B23787-3153-4C13-A822-5045E4F2A23F}">
      <dgm:prSet/>
      <dgm:spPr/>
      <dgm:t>
        <a:bodyPr/>
        <a:lstStyle/>
        <a:p>
          <a:endParaRPr lang="ru-RU"/>
        </a:p>
      </dgm:t>
    </dgm:pt>
    <dgm:pt modelId="{F6F7BA63-BAA5-4116-B6A3-D78DFA40E201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57,5 тыс. руб.</a:t>
          </a:r>
          <a:endParaRPr lang="ru-RU" sz="1200" b="1" dirty="0"/>
        </a:p>
      </dgm:t>
    </dgm:pt>
    <dgm:pt modelId="{68CDB57C-13D8-469E-9236-211710FE78C3}" type="parTrans" cxnId="{DED90A03-EAD6-4F57-9E21-55E3732A00E0}">
      <dgm:prSet/>
      <dgm:spPr/>
      <dgm:t>
        <a:bodyPr/>
        <a:lstStyle/>
        <a:p>
          <a:endParaRPr lang="ru-RU"/>
        </a:p>
      </dgm:t>
    </dgm:pt>
    <dgm:pt modelId="{EBA1A7F4-0858-45E2-9039-26E809D156FD}" type="sibTrans" cxnId="{DED90A03-EAD6-4F57-9E21-55E3732A00E0}">
      <dgm:prSet/>
      <dgm:spPr/>
      <dgm:t>
        <a:bodyPr/>
        <a:lstStyle/>
        <a:p>
          <a:endParaRPr lang="ru-RU"/>
        </a:p>
      </dgm:t>
    </dgm:pt>
    <dgm:pt modelId="{C5491A44-03AF-4722-A4A0-EA3D311BC98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86,4 тыс. руб.</a:t>
          </a:r>
          <a:endParaRPr lang="ru-RU" sz="1200" b="1" dirty="0"/>
        </a:p>
      </dgm:t>
    </dgm:pt>
    <dgm:pt modelId="{66129E2C-E504-4523-816F-517AB4DCFE56}" type="parTrans" cxnId="{FCB1FDA0-1023-4891-8D4D-2F8E47EB014A}">
      <dgm:prSet/>
      <dgm:spPr/>
      <dgm:t>
        <a:bodyPr/>
        <a:lstStyle/>
        <a:p>
          <a:endParaRPr lang="ru-RU"/>
        </a:p>
      </dgm:t>
    </dgm:pt>
    <dgm:pt modelId="{FF98F7B0-C44C-464A-8B9E-DE406120BAA2}" type="sibTrans" cxnId="{FCB1FDA0-1023-4891-8D4D-2F8E47EB014A}">
      <dgm:prSet/>
      <dgm:spPr/>
      <dgm:t>
        <a:bodyPr/>
        <a:lstStyle/>
        <a:p>
          <a:endParaRPr lang="ru-RU"/>
        </a:p>
      </dgm:t>
    </dgm:pt>
    <dgm:pt modelId="{DE06BF49-0C6C-481D-928E-A7F639C6E44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65,0 %</a:t>
          </a:r>
          <a:endParaRPr lang="ru-RU" sz="1200" b="1" dirty="0"/>
        </a:p>
      </dgm:t>
    </dgm:pt>
    <dgm:pt modelId="{32071197-2086-4EF8-B12B-FD565C734799}" type="parTrans" cxnId="{1A834401-9F75-4389-AE72-855C0AD0A9D8}">
      <dgm:prSet/>
      <dgm:spPr/>
      <dgm:t>
        <a:bodyPr/>
        <a:lstStyle/>
        <a:p>
          <a:endParaRPr lang="ru-RU"/>
        </a:p>
      </dgm:t>
    </dgm:pt>
    <dgm:pt modelId="{0B4D948C-526C-430E-ABAC-29A2627772BB}" type="sibTrans" cxnId="{1A834401-9F75-4389-AE72-855C0AD0A9D8}">
      <dgm:prSet/>
      <dgm:spPr/>
      <dgm:t>
        <a:bodyPr/>
        <a:lstStyle/>
        <a:p>
          <a:endParaRPr lang="ru-RU"/>
        </a:p>
      </dgm:t>
    </dgm:pt>
    <dgm:pt modelId="{39B8F636-223B-4BFB-8DA2-7C941833DAD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65,0 %</a:t>
          </a:r>
          <a:endParaRPr lang="ru-RU" sz="1200" b="1" dirty="0"/>
        </a:p>
      </dgm:t>
    </dgm:pt>
    <dgm:pt modelId="{83508258-76A4-4225-AF75-1CCEB7AD0A44}" type="parTrans" cxnId="{017645DC-A3C0-451A-BB1E-B10C7102AB13}">
      <dgm:prSet/>
      <dgm:spPr/>
      <dgm:t>
        <a:bodyPr/>
        <a:lstStyle/>
        <a:p>
          <a:endParaRPr lang="ru-RU"/>
        </a:p>
      </dgm:t>
    </dgm:pt>
    <dgm:pt modelId="{76BC0516-3E8D-4B1E-A68A-4F46647E3CE8}" type="sibTrans" cxnId="{017645DC-A3C0-451A-BB1E-B10C7102AB13}">
      <dgm:prSet/>
      <dgm:spPr/>
      <dgm:t>
        <a:bodyPr/>
        <a:lstStyle/>
        <a:p>
          <a:endParaRPr lang="ru-RU"/>
        </a:p>
      </dgm:t>
    </dgm:pt>
    <dgm:pt modelId="{ACC7A83C-8BAD-43F8-A8CA-B7CC80D04C61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100,0 %</a:t>
          </a:r>
          <a:endParaRPr lang="ru-RU" sz="1200" b="1" dirty="0"/>
        </a:p>
      </dgm:t>
    </dgm:pt>
    <dgm:pt modelId="{34DEF8AE-4137-4276-8412-7409C016EC9D}" type="parTrans" cxnId="{BE945400-D28A-494B-B4CF-91E883A5D57E}">
      <dgm:prSet/>
      <dgm:spPr/>
      <dgm:t>
        <a:bodyPr/>
        <a:lstStyle/>
        <a:p>
          <a:endParaRPr lang="ru-RU"/>
        </a:p>
      </dgm:t>
    </dgm:pt>
    <dgm:pt modelId="{FFAA968A-019A-4CCF-AC1D-20AFB7A4CD96}" type="sibTrans" cxnId="{BE945400-D28A-494B-B4CF-91E883A5D57E}">
      <dgm:prSet/>
      <dgm:spPr/>
      <dgm:t>
        <a:bodyPr/>
        <a:lstStyle/>
        <a:p>
          <a:endParaRPr lang="ru-RU"/>
        </a:p>
      </dgm:t>
    </dgm:pt>
    <dgm:pt modelId="{C6194889-C495-4B05-A96B-2210BC97E83F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2023 – 100,0 %</a:t>
          </a:r>
          <a:endParaRPr lang="ru-RU" sz="1200" b="1" dirty="0"/>
        </a:p>
      </dgm:t>
    </dgm:pt>
    <dgm:pt modelId="{6286E2B7-0004-4894-AD8A-6F03490E7C00}" type="parTrans" cxnId="{1A815FAC-F72E-4701-AF0E-14A1583AF52C}">
      <dgm:prSet/>
      <dgm:spPr/>
      <dgm:t>
        <a:bodyPr/>
        <a:lstStyle/>
        <a:p>
          <a:endParaRPr lang="ru-RU"/>
        </a:p>
      </dgm:t>
    </dgm:pt>
    <dgm:pt modelId="{CBB7AC9F-D7BB-421C-A909-96A174B31E1F}" type="sibTrans" cxnId="{1A815FAC-F72E-4701-AF0E-14A1583AF52C}">
      <dgm:prSet/>
      <dgm:spPr/>
      <dgm:t>
        <a:bodyPr/>
        <a:lstStyle/>
        <a:p>
          <a:endParaRPr lang="ru-RU"/>
        </a:p>
      </dgm:t>
    </dgm:pt>
    <dgm:pt modelId="{EBEED5D3-5361-41E3-B476-77110744B4DF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18 452,6 руб.</a:t>
          </a:r>
          <a:endParaRPr lang="ru-RU" sz="1200" b="1" dirty="0"/>
        </a:p>
      </dgm:t>
    </dgm:pt>
    <dgm:pt modelId="{D3D2F542-FFCF-4588-8F76-017DAB03D244}" type="sibTrans" cxnId="{E98F0A39-60C9-4CE2-8F9E-E1E70068C9AA}">
      <dgm:prSet/>
      <dgm:spPr/>
      <dgm:t>
        <a:bodyPr/>
        <a:lstStyle/>
        <a:p>
          <a:endParaRPr lang="ru-RU"/>
        </a:p>
      </dgm:t>
    </dgm:pt>
    <dgm:pt modelId="{6CC7A467-041D-45C1-B394-2A64DDD208A2}" type="parTrans" cxnId="{E98F0A39-60C9-4CE2-8F9E-E1E70068C9AA}">
      <dgm:prSet/>
      <dgm:spPr/>
      <dgm:t>
        <a:bodyPr/>
        <a:lstStyle/>
        <a:p>
          <a:endParaRPr lang="ru-RU"/>
        </a:p>
      </dgm:t>
    </dgm:pt>
    <dgm:pt modelId="{3ADCCEB9-C47B-4FF5-9F4A-208BEACFDEF5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24 138,3 руб.</a:t>
          </a:r>
          <a:endParaRPr lang="ru-RU" sz="1200" b="1" dirty="0"/>
        </a:p>
      </dgm:t>
    </dgm:pt>
    <dgm:pt modelId="{1E0E4E0E-24C4-46AA-BA2E-FD2EE3E38C35}" type="parTrans" cxnId="{B500A027-8A87-43C4-93E1-800A30CF04C4}">
      <dgm:prSet/>
      <dgm:spPr/>
      <dgm:t>
        <a:bodyPr/>
        <a:lstStyle/>
        <a:p>
          <a:endParaRPr lang="ru-RU"/>
        </a:p>
      </dgm:t>
    </dgm:pt>
    <dgm:pt modelId="{ECC840BD-2E10-4954-ACE1-A30033B4470B}" type="sibTrans" cxnId="{B500A027-8A87-43C4-93E1-800A30CF04C4}">
      <dgm:prSet/>
      <dgm:spPr/>
      <dgm:t>
        <a:bodyPr/>
        <a:lstStyle/>
        <a:p>
          <a:endParaRPr lang="ru-RU"/>
        </a:p>
      </dgm:t>
    </dgm:pt>
    <dgm:pt modelId="{E85A1F77-85F9-439C-8CCF-6A5ACF3CA6F1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32 955,8 руб.</a:t>
          </a:r>
          <a:endParaRPr lang="ru-RU" sz="1200" b="1" dirty="0"/>
        </a:p>
      </dgm:t>
    </dgm:pt>
    <dgm:pt modelId="{D4C187A9-B428-46B5-8236-356EFCDA93F8}" type="parTrans" cxnId="{3001F120-9C48-4CDB-B104-64293C5CE5BE}">
      <dgm:prSet/>
      <dgm:spPr/>
      <dgm:t>
        <a:bodyPr/>
        <a:lstStyle/>
        <a:p>
          <a:endParaRPr lang="ru-RU"/>
        </a:p>
      </dgm:t>
    </dgm:pt>
    <dgm:pt modelId="{FF2D1340-D3E6-4BE9-8656-2049243EFB43}" type="sibTrans" cxnId="{3001F120-9C48-4CDB-B104-64293C5CE5BE}">
      <dgm:prSet/>
      <dgm:spPr/>
      <dgm:t>
        <a:bodyPr/>
        <a:lstStyle/>
        <a:p>
          <a:endParaRPr lang="ru-RU"/>
        </a:p>
      </dgm:t>
    </dgm:pt>
    <dgm:pt modelId="{9B100722-2AE7-4452-89CF-74174C5409CA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2022 – 71,2 тыс. руб.</a:t>
          </a:r>
          <a:endParaRPr lang="ru-RU" sz="1200" b="1" dirty="0"/>
        </a:p>
      </dgm:t>
    </dgm:pt>
    <dgm:pt modelId="{7ADD2DE7-21AA-483C-9F75-FA806A0510C8}" type="parTrans" cxnId="{483EE2D3-F041-40DE-8878-D254573784ED}">
      <dgm:prSet/>
      <dgm:spPr/>
      <dgm:t>
        <a:bodyPr/>
        <a:lstStyle/>
        <a:p>
          <a:endParaRPr lang="ru-RU"/>
        </a:p>
      </dgm:t>
    </dgm:pt>
    <dgm:pt modelId="{3EB557F9-E113-402A-B4FD-87313D674590}" type="sibTrans" cxnId="{483EE2D3-F041-40DE-8878-D254573784ED}">
      <dgm:prSet/>
      <dgm:spPr/>
      <dgm:t>
        <a:bodyPr/>
        <a:lstStyle/>
        <a:p>
          <a:endParaRPr lang="ru-RU"/>
        </a:p>
      </dgm:t>
    </dgm:pt>
    <dgm:pt modelId="{ED3C3637-2486-4942-BDE4-A4279CB6C94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83,0 тыс. руб.</a:t>
          </a:r>
          <a:endParaRPr lang="ru-RU" sz="1200" b="1" dirty="0"/>
        </a:p>
      </dgm:t>
    </dgm:pt>
    <dgm:pt modelId="{6118D348-E9AF-4C2E-9476-1B0F48B13C7B}" type="parTrans" cxnId="{4247221D-E958-422F-805D-AA10D148BBE4}">
      <dgm:prSet/>
      <dgm:spPr/>
      <dgm:t>
        <a:bodyPr/>
        <a:lstStyle/>
        <a:p>
          <a:endParaRPr lang="ru-RU"/>
        </a:p>
      </dgm:t>
    </dgm:pt>
    <dgm:pt modelId="{F7B51B69-2ACE-450B-8B8C-63A9C73F92A5}" type="sibTrans" cxnId="{4247221D-E958-422F-805D-AA10D148BBE4}">
      <dgm:prSet/>
      <dgm:spPr/>
      <dgm:t>
        <a:bodyPr/>
        <a:lstStyle/>
        <a:p>
          <a:endParaRPr lang="ru-RU"/>
        </a:p>
      </dgm:t>
    </dgm:pt>
    <dgm:pt modelId="{23DEFE9D-728B-4865-8282-F3279D9EC133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62,0 тыс. руб.</a:t>
          </a:r>
          <a:endParaRPr lang="ru-RU" sz="1200" b="1" dirty="0"/>
        </a:p>
      </dgm:t>
    </dgm:pt>
    <dgm:pt modelId="{42CEA1B4-BEE9-40BA-9973-276A665E0347}" type="parTrans" cxnId="{E892D43B-DA61-4182-8E3D-9417657BC7E5}">
      <dgm:prSet/>
      <dgm:spPr/>
      <dgm:t>
        <a:bodyPr/>
        <a:lstStyle/>
        <a:p>
          <a:endParaRPr lang="ru-RU"/>
        </a:p>
      </dgm:t>
    </dgm:pt>
    <dgm:pt modelId="{7C2AA8CE-4612-42E9-97C7-56419D4AA2FC}" type="sibTrans" cxnId="{E892D43B-DA61-4182-8E3D-9417657BC7E5}">
      <dgm:prSet/>
      <dgm:spPr/>
      <dgm:t>
        <a:bodyPr/>
        <a:lstStyle/>
        <a:p>
          <a:endParaRPr lang="ru-RU"/>
        </a:p>
      </dgm:t>
    </dgm:pt>
    <dgm:pt modelId="{1FC43779-3998-48B5-9AFD-FAE676FBB9A7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65,0 %</a:t>
          </a:r>
          <a:endParaRPr lang="ru-RU" sz="1200" b="1" dirty="0"/>
        </a:p>
      </dgm:t>
    </dgm:pt>
    <dgm:pt modelId="{5BA9D385-0FAD-4156-96CD-FF6A23986CF9}" type="parTrans" cxnId="{787A4B99-E774-4B5B-B65D-976E89FA3719}">
      <dgm:prSet/>
      <dgm:spPr/>
      <dgm:t>
        <a:bodyPr/>
        <a:lstStyle/>
        <a:p>
          <a:endParaRPr lang="ru-RU"/>
        </a:p>
      </dgm:t>
    </dgm:pt>
    <dgm:pt modelId="{8280AB06-862C-480F-B990-3A6D1BFD3639}" type="sibTrans" cxnId="{787A4B99-E774-4B5B-B65D-976E89FA3719}">
      <dgm:prSet/>
      <dgm:spPr/>
      <dgm:t>
        <a:bodyPr/>
        <a:lstStyle/>
        <a:p>
          <a:endParaRPr lang="ru-RU"/>
        </a:p>
      </dgm:t>
    </dgm:pt>
    <dgm:pt modelId="{4E3D3E52-865D-45AE-86F1-0A654EDEE48C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65,0 %</a:t>
          </a:r>
          <a:endParaRPr lang="ru-RU" sz="1200" b="1" dirty="0"/>
        </a:p>
      </dgm:t>
    </dgm:pt>
    <dgm:pt modelId="{F92C1980-D80B-48A0-A296-821D32C5A26A}" type="parTrans" cxnId="{214147B6-BA18-4B05-BE98-A8DD0F03F08E}">
      <dgm:prSet/>
      <dgm:spPr/>
      <dgm:t>
        <a:bodyPr/>
        <a:lstStyle/>
        <a:p>
          <a:endParaRPr lang="ru-RU"/>
        </a:p>
      </dgm:t>
    </dgm:pt>
    <dgm:pt modelId="{D44DCD6B-8F41-4659-9D9E-11BE26D662A3}" type="sibTrans" cxnId="{214147B6-BA18-4B05-BE98-A8DD0F03F08E}">
      <dgm:prSet/>
      <dgm:spPr/>
      <dgm:t>
        <a:bodyPr/>
        <a:lstStyle/>
        <a:p>
          <a:endParaRPr lang="ru-RU"/>
        </a:p>
      </dgm:t>
    </dgm:pt>
    <dgm:pt modelId="{3DEDEBB6-5991-463E-AA16-0481BE5EEB6A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2021 – 100,0 %</a:t>
          </a:r>
          <a:endParaRPr lang="ru-RU" sz="1200" b="1" dirty="0"/>
        </a:p>
      </dgm:t>
    </dgm:pt>
    <dgm:pt modelId="{EA373C44-4AA9-4C6B-95D5-200059B63E6D}" type="sibTrans" cxnId="{8511C599-73EE-42CC-B8E0-7DC9171594CD}">
      <dgm:prSet/>
      <dgm:spPr/>
      <dgm:t>
        <a:bodyPr/>
        <a:lstStyle/>
        <a:p>
          <a:endParaRPr lang="ru-RU"/>
        </a:p>
      </dgm:t>
    </dgm:pt>
    <dgm:pt modelId="{F6AF0C6A-5F50-4C1B-B416-813231F7A20C}" type="parTrans" cxnId="{8511C599-73EE-42CC-B8E0-7DC9171594CD}">
      <dgm:prSet/>
      <dgm:spPr/>
      <dgm:t>
        <a:bodyPr/>
        <a:lstStyle/>
        <a:p>
          <a:endParaRPr lang="ru-RU"/>
        </a:p>
      </dgm:t>
    </dgm:pt>
    <dgm:pt modelId="{D8CFDBE2-0AF1-49D9-9A18-F9EDB700340A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2024 – 100,0 %</a:t>
          </a:r>
          <a:endParaRPr lang="ru-RU" sz="1200" b="1" dirty="0"/>
        </a:p>
      </dgm:t>
    </dgm:pt>
    <dgm:pt modelId="{FD613EBF-604D-4034-83B0-DAFD6F16B5DB}" type="parTrans" cxnId="{A271C32D-E152-4604-8BAA-268C77EF7D4E}">
      <dgm:prSet/>
      <dgm:spPr/>
      <dgm:t>
        <a:bodyPr/>
        <a:lstStyle/>
        <a:p>
          <a:endParaRPr lang="ru-RU"/>
        </a:p>
      </dgm:t>
    </dgm:pt>
    <dgm:pt modelId="{F95E0F80-565F-4AC7-B491-7CC430E60F0C}" type="sibTrans" cxnId="{A271C32D-E152-4604-8BAA-268C77EF7D4E}">
      <dgm:prSet/>
      <dgm:spPr/>
      <dgm:t>
        <a:bodyPr/>
        <a:lstStyle/>
        <a:p>
          <a:endParaRPr lang="ru-RU"/>
        </a:p>
      </dgm:t>
    </dgm:pt>
    <dgm:pt modelId="{239A90B8-810E-47B5-82B6-C9619534F980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</a:gradFill>
        <a:ln/>
      </dgm:spPr>
      <dgm:t>
        <a:bodyPr/>
        <a:lstStyle/>
        <a:p>
          <a:r>
            <a:rPr lang="ru-RU" sz="1200" b="1" dirty="0" smtClean="0"/>
            <a:t>2025 – 100,0 %</a:t>
          </a:r>
          <a:endParaRPr lang="ru-RU" sz="1200" b="1" dirty="0"/>
        </a:p>
      </dgm:t>
    </dgm:pt>
    <dgm:pt modelId="{D9FED60D-5BEC-4A84-A440-7ABE87AAD419}" type="parTrans" cxnId="{AF899F86-2C6D-4DF1-A68C-B995D301B5DB}">
      <dgm:prSet/>
      <dgm:spPr/>
      <dgm:t>
        <a:bodyPr/>
        <a:lstStyle/>
        <a:p>
          <a:endParaRPr lang="ru-RU"/>
        </a:p>
      </dgm:t>
    </dgm:pt>
    <dgm:pt modelId="{F4063716-C3BD-4026-AFE5-A7CDD556BA33}" type="sibTrans" cxnId="{AF899F86-2C6D-4DF1-A68C-B995D301B5DB}">
      <dgm:prSet/>
      <dgm:spPr/>
      <dgm:t>
        <a:bodyPr/>
        <a:lstStyle/>
        <a:p>
          <a:endParaRPr lang="ru-RU"/>
        </a:p>
      </dgm:t>
    </dgm:pt>
    <dgm:pt modelId="{4DA6A386-0652-4A5C-ABFB-0E8A56719C84}" type="pres">
      <dgm:prSet presAssocID="{E155D020-CA60-4FCD-8395-76D6290CDB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BD206E-0C47-4F1D-AF84-8E9A8288FD73}" type="pres">
      <dgm:prSet presAssocID="{168D8E41-8219-4B30-813D-717444FC0631}" presName="linNode" presStyleCnt="0"/>
      <dgm:spPr/>
    </dgm:pt>
    <dgm:pt modelId="{A56179FC-195B-4D3B-B7B5-53475F437713}" type="pres">
      <dgm:prSet presAssocID="{168D8E41-8219-4B30-813D-717444FC0631}" presName="parentText" presStyleLbl="node1" presStyleIdx="0" presStyleCnt="5" custScaleX="367071" custScaleY="185896" custLinFactNeighborX="820" custLinFactNeighborY="-8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50A2AD-E24E-4234-994C-AB66155133CF}" type="pres">
      <dgm:prSet presAssocID="{168D8E41-8219-4B30-813D-717444FC0631}" presName="descendantText" presStyleLbl="alignAccFollowNode1" presStyleIdx="0" presStyleCnt="5" custScaleX="69861" custScaleY="230228" custLinFactNeighborX="4811" custLinFactNeighborY="-13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C4CB5-A599-4305-9AF7-477B1F26D99E}" type="pres">
      <dgm:prSet presAssocID="{A95BB0B6-524E-48BB-A119-C238B4774900}" presName="sp" presStyleCnt="0"/>
      <dgm:spPr/>
    </dgm:pt>
    <dgm:pt modelId="{DA68638C-A1AC-4E7C-B917-6E592E615F2C}" type="pres">
      <dgm:prSet presAssocID="{DBB67FE6-5A65-489B-8E9E-D0A82C8F7A05}" presName="linNode" presStyleCnt="0"/>
      <dgm:spPr/>
    </dgm:pt>
    <dgm:pt modelId="{7585C925-ACB6-41EF-ACFD-561EE460E038}" type="pres">
      <dgm:prSet presAssocID="{DBB67FE6-5A65-489B-8E9E-D0A82C8F7A05}" presName="parentText" presStyleLbl="node1" presStyleIdx="1" presStyleCnt="5" custScaleX="346741" custScaleY="115172" custLinFactNeighborX="-17210" custLinFactNeighborY="-41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6471A-4446-467F-BE3F-74D281F6F739}" type="pres">
      <dgm:prSet presAssocID="{DBB67FE6-5A65-489B-8E9E-D0A82C8F7A05}" presName="descendantText" presStyleLbl="alignAccFollowNode1" presStyleIdx="1" presStyleCnt="5" custScaleX="62604" custScaleY="191891" custLinFactNeighborX="9551" custLinFactNeighborY="-8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E63AD-0CF1-4DEE-8324-5EA466BACF6E}" type="pres">
      <dgm:prSet presAssocID="{A7ACB425-B687-4E6E-9FBF-28430BD103FD}" presName="sp" presStyleCnt="0"/>
      <dgm:spPr/>
    </dgm:pt>
    <dgm:pt modelId="{67F819D7-E939-4E31-AC31-ECBC6674C7FA}" type="pres">
      <dgm:prSet presAssocID="{E1948ED0-AF08-414B-BCAF-4A0D2ABD14B3}" presName="linNode" presStyleCnt="0"/>
      <dgm:spPr/>
    </dgm:pt>
    <dgm:pt modelId="{9E6AFA9F-3910-4480-AFAB-7CBE65D6A777}" type="pres">
      <dgm:prSet presAssocID="{E1948ED0-AF08-414B-BCAF-4A0D2ABD14B3}" presName="parentText" presStyleLbl="node1" presStyleIdx="2" presStyleCnt="5" custScaleX="555209" custScaleY="1362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736C4-2B1D-4C10-837C-A56208718D02}" type="pres">
      <dgm:prSet presAssocID="{E1948ED0-AF08-414B-BCAF-4A0D2ABD14B3}" presName="descendantText" presStyleLbl="alignAccFollowNode1" presStyleIdx="2" presStyleCnt="5" custScaleX="100424" custScaleY="1778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0F81F6-4090-4F45-B9CC-CC1A3CEE9BDA}" type="pres">
      <dgm:prSet presAssocID="{905EDE26-9CEE-421A-8730-C33C474BF1C2}" presName="sp" presStyleCnt="0"/>
      <dgm:spPr/>
    </dgm:pt>
    <dgm:pt modelId="{9CA70556-43D8-48D9-BCA1-6F8EBA1304CF}" type="pres">
      <dgm:prSet presAssocID="{47365939-163B-4846-A04F-0585928D98A3}" presName="linNode" presStyleCnt="0"/>
      <dgm:spPr/>
    </dgm:pt>
    <dgm:pt modelId="{10455272-39F4-467E-B1C7-7BAC50910254}" type="pres">
      <dgm:prSet presAssocID="{47365939-163B-4846-A04F-0585928D98A3}" presName="parentText" presStyleLbl="node1" presStyleIdx="3" presStyleCnt="5" custScaleX="555209" custScaleY="1397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28C608-63D3-4B6E-8091-593056D557EB}" type="pres">
      <dgm:prSet presAssocID="{47365939-163B-4846-A04F-0585928D98A3}" presName="descendantText" presStyleLbl="alignAccFollowNode1" presStyleIdx="3" presStyleCnt="5" custScaleY="216718" custLinFactNeighborX="-3853" custLinFactNeighborY="1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290221-D451-48C8-8036-CABEBEDA18D3}" type="pres">
      <dgm:prSet presAssocID="{9D2E7237-990D-4D90-8311-53590C67AE7F}" presName="sp" presStyleCnt="0"/>
      <dgm:spPr/>
    </dgm:pt>
    <dgm:pt modelId="{CECC6212-5162-4596-B52C-1A1633716766}" type="pres">
      <dgm:prSet presAssocID="{E1BA3BD5-FA4F-4255-B365-A7BC9343B917}" presName="linNode" presStyleCnt="0"/>
      <dgm:spPr/>
    </dgm:pt>
    <dgm:pt modelId="{E7B22EC1-B3A4-4C65-BE79-33521E7E40C2}" type="pres">
      <dgm:prSet presAssocID="{E1BA3BD5-FA4F-4255-B365-A7BC9343B917}" presName="parentText" presStyleLbl="node1" presStyleIdx="4" presStyleCnt="5" custScaleX="208101" custScaleY="11970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66A2E-136F-4C86-ABD3-B93F757C295E}" type="pres">
      <dgm:prSet presAssocID="{E1BA3BD5-FA4F-4255-B365-A7BC9343B917}" presName="descendantText" presStyleLbl="alignAccFollowNode1" presStyleIdx="4" presStyleCnt="5" custScaleX="36464" custScaleY="177531" custLinFactNeighborX="2378" custLinFactNeighborY="4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B1FDA0-1023-4891-8D4D-2F8E47EB014A}" srcId="{E1948ED0-AF08-414B-BCAF-4A0D2ABD14B3}" destId="{C5491A44-03AF-4722-A4A0-EA3D311BC980}" srcOrd="2" destOrd="0" parTransId="{66129E2C-E504-4523-816F-517AB4DCFE56}" sibTransId="{FF98F7B0-C44C-464A-8B9E-DE406120BAA2}"/>
    <dgm:cxn modelId="{D7D2183E-8315-42D8-A965-1C0E8E14209D}" type="presOf" srcId="{3ADCCEB9-C47B-4FF5-9F4A-208BEACFDEF5}" destId="{C050A2AD-E24E-4234-994C-AB66155133CF}" srcOrd="0" destOrd="1" presId="urn:microsoft.com/office/officeart/2005/8/layout/vList5"/>
    <dgm:cxn modelId="{75E910B1-313F-4B13-9303-E4451B873353}" srcId="{168D8E41-8219-4B30-813D-717444FC0631}" destId="{45736ABF-1FED-44FC-B907-BC330BD18096}" srcOrd="3" destOrd="0" parTransId="{9B9536C7-E10A-4FE4-9103-F228307134F0}" sibTransId="{0500BEA6-E7FF-4365-83F8-C972E5368280}"/>
    <dgm:cxn modelId="{A271C32D-E152-4604-8BAA-268C77EF7D4E}" srcId="{E1BA3BD5-FA4F-4255-B365-A7BC9343B917}" destId="{D8CFDBE2-0AF1-49D9-9A18-F9EDB700340A}" srcOrd="3" destOrd="0" parTransId="{FD613EBF-604D-4034-83B0-DAFD6F16B5DB}" sibTransId="{F95E0F80-565F-4AC7-B491-7CC430E60F0C}"/>
    <dgm:cxn modelId="{B517C49C-BCB7-4973-8C46-DEDE99BF552D}" srcId="{DBB67FE6-5A65-489B-8E9E-D0A82C8F7A05}" destId="{4C740787-63BA-4079-971A-B82F2E53D405}" srcOrd="2" destOrd="0" parTransId="{69970CF8-6473-4908-8796-B51A9E9FCBE7}" sibTransId="{C1517804-F818-48CE-9ED5-8C4B6EF56005}"/>
    <dgm:cxn modelId="{19588889-5A93-4116-9DD7-F6521C1B225C}" srcId="{DBB67FE6-5A65-489B-8E9E-D0A82C8F7A05}" destId="{2EC020AB-285D-41E5-AFCA-463BEB73A22D}" srcOrd="0" destOrd="0" parTransId="{997E3C72-CF09-4DDD-A0B8-1AA901459630}" sibTransId="{FAA7C428-C872-4788-AF1D-C6D2DFD0B920}"/>
    <dgm:cxn modelId="{4926B773-096D-466A-BB9F-941248A38625}" type="presOf" srcId="{9B100722-2AE7-4452-89CF-74174C5409CA}" destId="{B85736C4-2B1D-4C10-837C-A56208718D02}" srcOrd="0" destOrd="1" presId="urn:microsoft.com/office/officeart/2005/8/layout/vList5"/>
    <dgm:cxn modelId="{B386EAB6-41C6-407A-9D7B-93D503535CF8}" type="presOf" srcId="{2EC020AB-285D-41E5-AFCA-463BEB73A22D}" destId="{38B6471A-4446-467F-BE3F-74D281F6F739}" srcOrd="0" destOrd="0" presId="urn:microsoft.com/office/officeart/2005/8/layout/vList5"/>
    <dgm:cxn modelId="{9154B43B-19DB-4E48-87CE-4AC0C2D2EBFE}" srcId="{E155D020-CA60-4FCD-8395-76D6290CDB40}" destId="{E1BA3BD5-FA4F-4255-B365-A7BC9343B917}" srcOrd="4" destOrd="0" parTransId="{34EE28BD-95E7-4908-8813-E82E79F72EDA}" sibTransId="{D7BBC6A1-AF36-4E3F-AF63-8017F1321F1B}"/>
    <dgm:cxn modelId="{86D0AFBC-3B20-4E88-BE2C-2587F724F0B8}" srcId="{E155D020-CA60-4FCD-8395-76D6290CDB40}" destId="{168D8E41-8219-4B30-813D-717444FC0631}" srcOrd="0" destOrd="0" parTransId="{26DD2544-AB25-4E03-86B4-664E01B814A9}" sibTransId="{A95BB0B6-524E-48BB-A119-C238B4774900}"/>
    <dgm:cxn modelId="{787A4B99-E774-4B5B-B65D-976E89FA3719}" srcId="{47365939-163B-4846-A04F-0585928D98A3}" destId="{1FC43779-3998-48B5-9AFD-FAE676FBB9A7}" srcOrd="0" destOrd="0" parTransId="{5BA9D385-0FAD-4156-96CD-FF6A23986CF9}" sibTransId="{8280AB06-862C-480F-B990-3A6D1BFD3639}"/>
    <dgm:cxn modelId="{E98F0A39-60C9-4CE2-8F9E-E1E70068C9AA}" srcId="{168D8E41-8219-4B30-813D-717444FC0631}" destId="{EBEED5D3-5361-41E3-B476-77110744B4DF}" srcOrd="0" destOrd="0" parTransId="{6CC7A467-041D-45C1-B394-2A64DDD208A2}" sibTransId="{D3D2F542-FFCF-4588-8F76-017DAB03D244}"/>
    <dgm:cxn modelId="{4247221D-E958-422F-805D-AA10D148BBE4}" srcId="{E1948ED0-AF08-414B-BCAF-4A0D2ABD14B3}" destId="{ED3C3637-2486-4942-BDE4-A4279CB6C947}" srcOrd="3" destOrd="0" parTransId="{6118D348-E9AF-4C2E-9476-1B0F48B13C7B}" sibTransId="{F7B51B69-2ACE-450B-8B8C-63A9C73F92A5}"/>
    <dgm:cxn modelId="{CCE8FE10-61DC-4349-960B-2CEBD5FB1F2A}" srcId="{E155D020-CA60-4FCD-8395-76D6290CDB40}" destId="{DBB67FE6-5A65-489B-8E9E-D0A82C8F7A05}" srcOrd="1" destOrd="0" parTransId="{8E51409B-212D-43A1-B872-7944765AAFB8}" sibTransId="{A7ACB425-B687-4E6E-9FBF-28430BD103FD}"/>
    <dgm:cxn modelId="{48FC765D-698B-451C-B5EF-A68A0857E755}" srcId="{168D8E41-8219-4B30-813D-717444FC0631}" destId="{5211F4E3-0EDB-4D99-AB40-A05AEE194B2D}" srcOrd="2" destOrd="0" parTransId="{50911462-AED5-4670-854D-E9E310A8B163}" sibTransId="{7371EE21-40E1-4ABA-834A-D45E1104D5F4}"/>
    <dgm:cxn modelId="{C4F3569E-9F75-4454-B67E-94B85DBF18A4}" type="presOf" srcId="{DBB67FE6-5A65-489B-8E9E-D0A82C8F7A05}" destId="{7585C925-ACB6-41EF-ACFD-561EE460E038}" srcOrd="0" destOrd="0" presId="urn:microsoft.com/office/officeart/2005/8/layout/vList5"/>
    <dgm:cxn modelId="{1A834401-9F75-4389-AE72-855C0AD0A9D8}" srcId="{47365939-163B-4846-A04F-0585928D98A3}" destId="{DE06BF49-0C6C-481D-928E-A7F639C6E447}" srcOrd="2" destOrd="0" parTransId="{32071197-2086-4EF8-B12B-FD565C734799}" sibTransId="{0B4D948C-526C-430E-ABAC-29A2627772BB}"/>
    <dgm:cxn modelId="{017645DC-A3C0-451A-BB1E-B10C7102AB13}" srcId="{47365939-163B-4846-A04F-0585928D98A3}" destId="{39B8F636-223B-4BFB-8DA2-7C941833DAD0}" srcOrd="3" destOrd="0" parTransId="{83508258-76A4-4225-AF75-1CCEB7AD0A44}" sibTransId="{76BC0516-3E8D-4B1E-A68A-4F46647E3CE8}"/>
    <dgm:cxn modelId="{3001F120-9C48-4CDB-B104-64293C5CE5BE}" srcId="{DBB67FE6-5A65-489B-8E9E-D0A82C8F7A05}" destId="{E85A1F77-85F9-439C-8CCF-6A5ACF3CA6F1}" srcOrd="1" destOrd="0" parTransId="{D4C187A9-B428-46B5-8236-356EFCDA93F8}" sibTransId="{FF2D1340-D3E6-4BE9-8656-2049243EFB43}"/>
    <dgm:cxn modelId="{8511C599-73EE-42CC-B8E0-7DC9171594CD}" srcId="{E1BA3BD5-FA4F-4255-B365-A7BC9343B917}" destId="{3DEDEBB6-5991-463E-AA16-0481BE5EEB6A}" srcOrd="0" destOrd="0" parTransId="{F6AF0C6A-5F50-4C1B-B416-813231F7A20C}" sibTransId="{EA373C44-4AA9-4C6B-95D5-200059B63E6D}"/>
    <dgm:cxn modelId="{5EAD9B66-7F31-4EAB-8F94-0104816A479D}" type="presOf" srcId="{D168C067-5147-44BD-90A6-6A1B1F898660}" destId="{2028C608-63D3-4B6E-8091-593056D557EB}" srcOrd="0" destOrd="1" presId="urn:microsoft.com/office/officeart/2005/8/layout/vList5"/>
    <dgm:cxn modelId="{3691C3CD-EBF3-435E-8503-E1380E356C90}" type="presOf" srcId="{F6F7BA63-BAA5-4116-B6A3-D78DFA40E201}" destId="{B85736C4-2B1D-4C10-837C-A56208718D02}" srcOrd="0" destOrd="0" presId="urn:microsoft.com/office/officeart/2005/8/layout/vList5"/>
    <dgm:cxn modelId="{E5D31633-750A-4C0C-9DA6-0A8B640EBD4C}" type="presOf" srcId="{3DEDEBB6-5991-463E-AA16-0481BE5EEB6A}" destId="{E6566A2E-136F-4C86-ABD3-B93F757C295E}" srcOrd="0" destOrd="0" presId="urn:microsoft.com/office/officeart/2005/8/layout/vList5"/>
    <dgm:cxn modelId="{214147B6-BA18-4B05-BE98-A8DD0F03F08E}" srcId="{47365939-163B-4846-A04F-0585928D98A3}" destId="{4E3D3E52-865D-45AE-86F1-0A654EDEE48C}" srcOrd="4" destOrd="0" parTransId="{F92C1980-D80B-48A0-A296-821D32C5A26A}" sibTransId="{D44DCD6B-8F41-4659-9D9E-11BE26D662A3}"/>
    <dgm:cxn modelId="{B80C4AC8-344B-4F0B-AE5A-7DFD08D0B28A}" srcId="{47365939-163B-4846-A04F-0585928D98A3}" destId="{D168C067-5147-44BD-90A6-6A1B1F898660}" srcOrd="1" destOrd="0" parTransId="{9170C3D9-C40B-4575-B1BE-FD9980B441A4}" sibTransId="{E15CA152-6387-4672-9827-357FDBCE3C87}"/>
    <dgm:cxn modelId="{29C64D79-63F4-4F2B-AD42-A74806CF6ED4}" type="presOf" srcId="{8641BE51-ACB7-4901-A6E9-C64D56A88187}" destId="{38B6471A-4446-467F-BE3F-74D281F6F739}" srcOrd="0" destOrd="3" presId="urn:microsoft.com/office/officeart/2005/8/layout/vList5"/>
    <dgm:cxn modelId="{483EE2D3-F041-40DE-8878-D254573784ED}" srcId="{E1948ED0-AF08-414B-BCAF-4A0D2ABD14B3}" destId="{9B100722-2AE7-4452-89CF-74174C5409CA}" srcOrd="1" destOrd="0" parTransId="{7ADD2DE7-21AA-483C-9F75-FA806A0510C8}" sibTransId="{3EB557F9-E113-402A-B4FD-87313D674590}"/>
    <dgm:cxn modelId="{75B23787-3153-4C13-A822-5045E4F2A23F}" srcId="{DBB67FE6-5A65-489B-8E9E-D0A82C8F7A05}" destId="{8641BE51-ACB7-4901-A6E9-C64D56A88187}" srcOrd="3" destOrd="0" parTransId="{ABD01ED0-9BE8-4911-8B21-C65B2D1037E1}" sibTransId="{5D45754F-4AF8-457A-A37E-0E11CBEBC101}"/>
    <dgm:cxn modelId="{E4EF0A25-027E-48E0-86D5-A4E5B1D1C2D7}" type="presOf" srcId="{45736ABF-1FED-44FC-B907-BC330BD18096}" destId="{C050A2AD-E24E-4234-994C-AB66155133CF}" srcOrd="0" destOrd="3" presId="urn:microsoft.com/office/officeart/2005/8/layout/vList5"/>
    <dgm:cxn modelId="{1375DFD5-4026-4F0F-B348-EF83A1BF24D5}" type="presOf" srcId="{E155D020-CA60-4FCD-8395-76D6290CDB40}" destId="{4DA6A386-0652-4A5C-ABFB-0E8A56719C84}" srcOrd="0" destOrd="0" presId="urn:microsoft.com/office/officeart/2005/8/layout/vList5"/>
    <dgm:cxn modelId="{E08C4D54-1A7C-4AE5-A26A-D9D4F2312875}" type="presOf" srcId="{C5491A44-03AF-4722-A4A0-EA3D311BC980}" destId="{B85736C4-2B1D-4C10-837C-A56208718D02}" srcOrd="0" destOrd="2" presId="urn:microsoft.com/office/officeart/2005/8/layout/vList5"/>
    <dgm:cxn modelId="{E16A302F-EAEE-4A58-B0EC-0A86B9264A0E}" type="presOf" srcId="{C6194889-C495-4B05-A96B-2210BC97E83F}" destId="{E6566A2E-136F-4C86-ABD3-B93F757C295E}" srcOrd="0" destOrd="2" presId="urn:microsoft.com/office/officeart/2005/8/layout/vList5"/>
    <dgm:cxn modelId="{AC9967AE-F83D-4910-B635-DC9A0E0CEB3B}" type="presOf" srcId="{4C740787-63BA-4079-971A-B82F2E53D405}" destId="{38B6471A-4446-467F-BE3F-74D281F6F739}" srcOrd="0" destOrd="2" presId="urn:microsoft.com/office/officeart/2005/8/layout/vList5"/>
    <dgm:cxn modelId="{DED90A03-EAD6-4F57-9E21-55E3732A00E0}" srcId="{E1948ED0-AF08-414B-BCAF-4A0D2ABD14B3}" destId="{F6F7BA63-BAA5-4116-B6A3-D78DFA40E201}" srcOrd="0" destOrd="0" parTransId="{68CDB57C-13D8-469E-9236-211710FE78C3}" sibTransId="{EBA1A7F4-0858-45E2-9039-26E809D156FD}"/>
    <dgm:cxn modelId="{33B77BE7-F762-49A7-BCB3-A91FC81740A4}" type="presOf" srcId="{168D8E41-8219-4B30-813D-717444FC0631}" destId="{A56179FC-195B-4D3B-B7B5-53475F437713}" srcOrd="0" destOrd="0" presId="urn:microsoft.com/office/officeart/2005/8/layout/vList5"/>
    <dgm:cxn modelId="{BCA0A423-2C7C-4F55-8AA4-475215921030}" type="presOf" srcId="{E1BA3BD5-FA4F-4255-B365-A7BC9343B917}" destId="{E7B22EC1-B3A4-4C65-BE79-33521E7E40C2}" srcOrd="0" destOrd="0" presId="urn:microsoft.com/office/officeart/2005/8/layout/vList5"/>
    <dgm:cxn modelId="{923535D2-A1E5-4F7D-BA3B-346CAFEE73F7}" type="presOf" srcId="{47365939-163B-4846-A04F-0585928D98A3}" destId="{10455272-39F4-467E-B1C7-7BAC50910254}" srcOrd="0" destOrd="0" presId="urn:microsoft.com/office/officeart/2005/8/layout/vList5"/>
    <dgm:cxn modelId="{82D3AFC5-F128-4092-946C-112699FEAAFD}" type="presOf" srcId="{39B8F636-223B-4BFB-8DA2-7C941833DAD0}" destId="{2028C608-63D3-4B6E-8091-593056D557EB}" srcOrd="0" destOrd="3" presId="urn:microsoft.com/office/officeart/2005/8/layout/vList5"/>
    <dgm:cxn modelId="{362CCB21-7FE1-489A-8507-C66C5952D763}" type="presOf" srcId="{1FC43779-3998-48B5-9AFD-FAE676FBB9A7}" destId="{2028C608-63D3-4B6E-8091-593056D557EB}" srcOrd="0" destOrd="0" presId="urn:microsoft.com/office/officeart/2005/8/layout/vList5"/>
    <dgm:cxn modelId="{046DA7FE-5FFB-4237-9AD6-E441EDC0A5D1}" type="presOf" srcId="{E1948ED0-AF08-414B-BCAF-4A0D2ABD14B3}" destId="{9E6AFA9F-3910-4480-AFAB-7CBE65D6A777}" srcOrd="0" destOrd="0" presId="urn:microsoft.com/office/officeart/2005/8/layout/vList5"/>
    <dgm:cxn modelId="{85AE504E-E23D-4E6E-9E14-381CD00F5FCF}" type="presOf" srcId="{ED3C3637-2486-4942-BDE4-A4279CB6C947}" destId="{B85736C4-2B1D-4C10-837C-A56208718D02}" srcOrd="0" destOrd="3" presId="urn:microsoft.com/office/officeart/2005/8/layout/vList5"/>
    <dgm:cxn modelId="{B538D35F-CA50-41FE-812F-762EB0775F18}" srcId="{E155D020-CA60-4FCD-8395-76D6290CDB40}" destId="{E1948ED0-AF08-414B-BCAF-4A0D2ABD14B3}" srcOrd="2" destOrd="0" parTransId="{E719A78F-3B6E-4AA0-B052-ADBC6E1741EF}" sibTransId="{905EDE26-9CEE-421A-8730-C33C474BF1C2}"/>
    <dgm:cxn modelId="{EA25AE19-2BD1-4773-A76C-FDB425E130EC}" type="presOf" srcId="{D8CFDBE2-0AF1-49D9-9A18-F9EDB700340A}" destId="{E6566A2E-136F-4C86-ABD3-B93F757C295E}" srcOrd="0" destOrd="3" presId="urn:microsoft.com/office/officeart/2005/8/layout/vList5"/>
    <dgm:cxn modelId="{E892D43B-DA61-4182-8E3D-9417657BC7E5}" srcId="{E1948ED0-AF08-414B-BCAF-4A0D2ABD14B3}" destId="{23DEFE9D-728B-4865-8282-F3279D9EC133}" srcOrd="4" destOrd="0" parTransId="{42CEA1B4-BEE9-40BA-9973-276A665E0347}" sibTransId="{7C2AA8CE-4612-42E9-97C7-56419D4AA2FC}"/>
    <dgm:cxn modelId="{E3B96F4A-EC6F-4D00-BF3D-F508B506B155}" type="presOf" srcId="{DE06BF49-0C6C-481D-928E-A7F639C6E447}" destId="{2028C608-63D3-4B6E-8091-593056D557EB}" srcOrd="0" destOrd="2" presId="urn:microsoft.com/office/officeart/2005/8/layout/vList5"/>
    <dgm:cxn modelId="{13AAD1A4-435F-4FBC-95C1-1E77E17FBFF0}" type="presOf" srcId="{239A90B8-810E-47B5-82B6-C9619534F980}" destId="{E6566A2E-136F-4C86-ABD3-B93F757C295E}" srcOrd="0" destOrd="4" presId="urn:microsoft.com/office/officeart/2005/8/layout/vList5"/>
    <dgm:cxn modelId="{A5483B94-905D-48FE-9F22-79A4788962A8}" type="presOf" srcId="{EBEED5D3-5361-41E3-B476-77110744B4DF}" destId="{C050A2AD-E24E-4234-994C-AB66155133CF}" srcOrd="0" destOrd="0" presId="urn:microsoft.com/office/officeart/2005/8/layout/vList5"/>
    <dgm:cxn modelId="{CDBB432A-973B-400E-AB21-90A2867B1B01}" type="presOf" srcId="{4E3D3E52-865D-45AE-86F1-0A654EDEE48C}" destId="{2028C608-63D3-4B6E-8091-593056D557EB}" srcOrd="0" destOrd="4" presId="urn:microsoft.com/office/officeart/2005/8/layout/vList5"/>
    <dgm:cxn modelId="{BE945400-D28A-494B-B4CF-91E883A5D57E}" srcId="{E1BA3BD5-FA4F-4255-B365-A7BC9343B917}" destId="{ACC7A83C-8BAD-43F8-A8CA-B7CC80D04C61}" srcOrd="1" destOrd="0" parTransId="{34DEF8AE-4137-4276-8412-7409C016EC9D}" sibTransId="{FFAA968A-019A-4CCF-AC1D-20AFB7A4CD96}"/>
    <dgm:cxn modelId="{A38E9DF7-3B61-47A7-9409-F31442FE6714}" type="presOf" srcId="{5211F4E3-0EDB-4D99-AB40-A05AEE194B2D}" destId="{C050A2AD-E24E-4234-994C-AB66155133CF}" srcOrd="0" destOrd="2" presId="urn:microsoft.com/office/officeart/2005/8/layout/vList5"/>
    <dgm:cxn modelId="{1A815FAC-F72E-4701-AF0E-14A1583AF52C}" srcId="{E1BA3BD5-FA4F-4255-B365-A7BC9343B917}" destId="{C6194889-C495-4B05-A96B-2210BC97E83F}" srcOrd="2" destOrd="0" parTransId="{6286E2B7-0004-4894-AD8A-6F03490E7C00}" sibTransId="{CBB7AC9F-D7BB-421C-A909-96A174B31E1F}"/>
    <dgm:cxn modelId="{B500A027-8A87-43C4-93E1-800A30CF04C4}" srcId="{168D8E41-8219-4B30-813D-717444FC0631}" destId="{3ADCCEB9-C47B-4FF5-9F4A-208BEACFDEF5}" srcOrd="1" destOrd="0" parTransId="{1E0E4E0E-24C4-46AA-BA2E-FD2EE3E38C35}" sibTransId="{ECC840BD-2E10-4954-ACE1-A30033B4470B}"/>
    <dgm:cxn modelId="{6922A663-B5D2-4EDD-9A5E-C3B8A5AA8DBE}" type="presOf" srcId="{23DEFE9D-728B-4865-8282-F3279D9EC133}" destId="{B85736C4-2B1D-4C10-837C-A56208718D02}" srcOrd="0" destOrd="4" presId="urn:microsoft.com/office/officeart/2005/8/layout/vList5"/>
    <dgm:cxn modelId="{46E78C08-8382-4E0C-A60B-A1AE74B80525}" type="presOf" srcId="{E85A1F77-85F9-439C-8CCF-6A5ACF3CA6F1}" destId="{38B6471A-4446-467F-BE3F-74D281F6F739}" srcOrd="0" destOrd="1" presId="urn:microsoft.com/office/officeart/2005/8/layout/vList5"/>
    <dgm:cxn modelId="{C7A2A7DB-6ADD-4BA6-8B68-F259F9963221}" srcId="{E155D020-CA60-4FCD-8395-76D6290CDB40}" destId="{47365939-163B-4846-A04F-0585928D98A3}" srcOrd="3" destOrd="0" parTransId="{BE277ECF-B9FC-4BCA-AA8C-415D0A58F010}" sibTransId="{9D2E7237-990D-4D90-8311-53590C67AE7F}"/>
    <dgm:cxn modelId="{AF899F86-2C6D-4DF1-A68C-B995D301B5DB}" srcId="{E1BA3BD5-FA4F-4255-B365-A7BC9343B917}" destId="{239A90B8-810E-47B5-82B6-C9619534F980}" srcOrd="4" destOrd="0" parTransId="{D9FED60D-5BEC-4A84-A440-7ABE87AAD419}" sibTransId="{F4063716-C3BD-4026-AFE5-A7CDD556BA33}"/>
    <dgm:cxn modelId="{F51211A3-C7A4-4C06-8C01-1870020D026F}" type="presOf" srcId="{ACC7A83C-8BAD-43F8-A8CA-B7CC80D04C61}" destId="{E6566A2E-136F-4C86-ABD3-B93F757C295E}" srcOrd="0" destOrd="1" presId="urn:microsoft.com/office/officeart/2005/8/layout/vList5"/>
    <dgm:cxn modelId="{8B67033A-8E72-4864-9AB8-9DFDB75587B8}" type="presParOf" srcId="{4DA6A386-0652-4A5C-ABFB-0E8A56719C84}" destId="{8ABD206E-0C47-4F1D-AF84-8E9A8288FD73}" srcOrd="0" destOrd="0" presId="urn:microsoft.com/office/officeart/2005/8/layout/vList5"/>
    <dgm:cxn modelId="{55A733CC-C17F-41E0-A337-CA1A1C55DB6B}" type="presParOf" srcId="{8ABD206E-0C47-4F1D-AF84-8E9A8288FD73}" destId="{A56179FC-195B-4D3B-B7B5-53475F437713}" srcOrd="0" destOrd="0" presId="urn:microsoft.com/office/officeart/2005/8/layout/vList5"/>
    <dgm:cxn modelId="{4E65E413-0ACD-4FC1-B76A-865CDA15AEEF}" type="presParOf" srcId="{8ABD206E-0C47-4F1D-AF84-8E9A8288FD73}" destId="{C050A2AD-E24E-4234-994C-AB66155133CF}" srcOrd="1" destOrd="0" presId="urn:microsoft.com/office/officeart/2005/8/layout/vList5"/>
    <dgm:cxn modelId="{FD7B7C75-DF9B-4253-A1AB-1A3CFD96EB3A}" type="presParOf" srcId="{4DA6A386-0652-4A5C-ABFB-0E8A56719C84}" destId="{844C4CB5-A599-4305-9AF7-477B1F26D99E}" srcOrd="1" destOrd="0" presId="urn:microsoft.com/office/officeart/2005/8/layout/vList5"/>
    <dgm:cxn modelId="{67F80B79-CA42-491D-83BC-A7AF9A5637B0}" type="presParOf" srcId="{4DA6A386-0652-4A5C-ABFB-0E8A56719C84}" destId="{DA68638C-A1AC-4E7C-B917-6E592E615F2C}" srcOrd="2" destOrd="0" presId="urn:microsoft.com/office/officeart/2005/8/layout/vList5"/>
    <dgm:cxn modelId="{35379801-9A8F-4013-BC66-391FFC856ACF}" type="presParOf" srcId="{DA68638C-A1AC-4E7C-B917-6E592E615F2C}" destId="{7585C925-ACB6-41EF-ACFD-561EE460E038}" srcOrd="0" destOrd="0" presId="urn:microsoft.com/office/officeart/2005/8/layout/vList5"/>
    <dgm:cxn modelId="{612F28FD-9D75-4E02-A030-FAA203A4CE97}" type="presParOf" srcId="{DA68638C-A1AC-4E7C-B917-6E592E615F2C}" destId="{38B6471A-4446-467F-BE3F-74D281F6F739}" srcOrd="1" destOrd="0" presId="urn:microsoft.com/office/officeart/2005/8/layout/vList5"/>
    <dgm:cxn modelId="{5F44FFCA-219E-4816-984E-F43F63AF5350}" type="presParOf" srcId="{4DA6A386-0652-4A5C-ABFB-0E8A56719C84}" destId="{9DAE63AD-0CF1-4DEE-8324-5EA466BACF6E}" srcOrd="3" destOrd="0" presId="urn:microsoft.com/office/officeart/2005/8/layout/vList5"/>
    <dgm:cxn modelId="{25E44924-41C3-43E6-9610-C1E4E681E4AE}" type="presParOf" srcId="{4DA6A386-0652-4A5C-ABFB-0E8A56719C84}" destId="{67F819D7-E939-4E31-AC31-ECBC6674C7FA}" srcOrd="4" destOrd="0" presId="urn:microsoft.com/office/officeart/2005/8/layout/vList5"/>
    <dgm:cxn modelId="{D229499E-662E-4FA6-BD57-5FA12EE2F1B3}" type="presParOf" srcId="{67F819D7-E939-4E31-AC31-ECBC6674C7FA}" destId="{9E6AFA9F-3910-4480-AFAB-7CBE65D6A777}" srcOrd="0" destOrd="0" presId="urn:microsoft.com/office/officeart/2005/8/layout/vList5"/>
    <dgm:cxn modelId="{7CED7CDA-2064-4C57-842F-FB96BF3E9B44}" type="presParOf" srcId="{67F819D7-E939-4E31-AC31-ECBC6674C7FA}" destId="{B85736C4-2B1D-4C10-837C-A56208718D02}" srcOrd="1" destOrd="0" presId="urn:microsoft.com/office/officeart/2005/8/layout/vList5"/>
    <dgm:cxn modelId="{4EAA0F01-22C6-4806-BA0B-ED8E9AE282B6}" type="presParOf" srcId="{4DA6A386-0652-4A5C-ABFB-0E8A56719C84}" destId="{AB0F81F6-4090-4F45-B9CC-CC1A3CEE9BDA}" srcOrd="5" destOrd="0" presId="urn:microsoft.com/office/officeart/2005/8/layout/vList5"/>
    <dgm:cxn modelId="{E1AE8851-F2DD-403A-BA89-277D26D6EE5F}" type="presParOf" srcId="{4DA6A386-0652-4A5C-ABFB-0E8A56719C84}" destId="{9CA70556-43D8-48D9-BCA1-6F8EBA1304CF}" srcOrd="6" destOrd="0" presId="urn:microsoft.com/office/officeart/2005/8/layout/vList5"/>
    <dgm:cxn modelId="{864B7C74-9318-4A63-A99E-8E2D6C940D98}" type="presParOf" srcId="{9CA70556-43D8-48D9-BCA1-6F8EBA1304CF}" destId="{10455272-39F4-467E-B1C7-7BAC50910254}" srcOrd="0" destOrd="0" presId="urn:microsoft.com/office/officeart/2005/8/layout/vList5"/>
    <dgm:cxn modelId="{3F71868C-8F88-453C-A89E-713AB07AD9F6}" type="presParOf" srcId="{9CA70556-43D8-48D9-BCA1-6F8EBA1304CF}" destId="{2028C608-63D3-4B6E-8091-593056D557EB}" srcOrd="1" destOrd="0" presId="urn:microsoft.com/office/officeart/2005/8/layout/vList5"/>
    <dgm:cxn modelId="{27B79E88-2719-43C2-9AF3-AB35AC8195D6}" type="presParOf" srcId="{4DA6A386-0652-4A5C-ABFB-0E8A56719C84}" destId="{2D290221-D451-48C8-8036-CABEBEDA18D3}" srcOrd="7" destOrd="0" presId="urn:microsoft.com/office/officeart/2005/8/layout/vList5"/>
    <dgm:cxn modelId="{DE9B977A-BE69-4397-BE6D-11608E298521}" type="presParOf" srcId="{4DA6A386-0652-4A5C-ABFB-0E8A56719C84}" destId="{CECC6212-5162-4596-B52C-1A1633716766}" srcOrd="8" destOrd="0" presId="urn:microsoft.com/office/officeart/2005/8/layout/vList5"/>
    <dgm:cxn modelId="{AB1B26E0-D647-4E78-9F5C-80CDD3A7DE9A}" type="presParOf" srcId="{CECC6212-5162-4596-B52C-1A1633716766}" destId="{E7B22EC1-B3A4-4C65-BE79-33521E7E40C2}" srcOrd="0" destOrd="0" presId="urn:microsoft.com/office/officeart/2005/8/layout/vList5"/>
    <dgm:cxn modelId="{51930F9A-9E4D-4B86-A3DC-0A026704041A}" type="presParOf" srcId="{CECC6212-5162-4596-B52C-1A1633716766}" destId="{E6566A2E-136F-4C86-ABD3-B93F757C295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50A2AD-E24E-4234-994C-AB66155133CF}">
      <dsp:nvSpPr>
        <dsp:cNvPr id="0" name=""/>
        <dsp:cNvSpPr/>
      </dsp:nvSpPr>
      <dsp:spPr>
        <a:xfrm rot="5400000">
          <a:off x="6755307" y="-385565"/>
          <a:ext cx="1384050" cy="2155181"/>
        </a:xfrm>
        <a:prstGeom prst="round2SameRect">
          <a:avLst/>
        </a:prstGeom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63,0 %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63,0 %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63,0 %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63,0 %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63,0 %</a:t>
          </a:r>
          <a:endParaRPr lang="ru-RU" sz="1200" b="1" kern="1200" dirty="0"/>
        </a:p>
      </dsp:txBody>
      <dsp:txXfrm rot="5400000">
        <a:off x="6755307" y="-385565"/>
        <a:ext cx="1384050" cy="2155181"/>
      </dsp:txXfrm>
    </dsp:sp>
    <dsp:sp modelId="{A56179FC-195B-4D3B-B7B5-53475F437713}">
      <dsp:nvSpPr>
        <dsp:cNvPr id="0" name=""/>
        <dsp:cNvSpPr/>
      </dsp:nvSpPr>
      <dsp:spPr>
        <a:xfrm>
          <a:off x="25297" y="1055"/>
          <a:ext cx="6369739" cy="1396927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sx="66000" sy="66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/>
            <a:t>Доля учащихся общеобразовательных организаций, участвующих в олимпиадах и конкурсах различного уровня</a:t>
          </a:r>
          <a:endParaRPr lang="ru-RU" sz="1400" kern="1200" dirty="0"/>
        </a:p>
      </dsp:txBody>
      <dsp:txXfrm>
        <a:off x="25297" y="1055"/>
        <a:ext cx="6369739" cy="1396927"/>
      </dsp:txXfrm>
    </dsp:sp>
    <dsp:sp modelId="{38B6471A-4446-467F-BE3F-74D281F6F739}">
      <dsp:nvSpPr>
        <dsp:cNvPr id="0" name=""/>
        <dsp:cNvSpPr/>
      </dsp:nvSpPr>
      <dsp:spPr>
        <a:xfrm rot="5400000">
          <a:off x="6912432" y="923947"/>
          <a:ext cx="1153581" cy="2071401"/>
        </a:xfrm>
        <a:prstGeom prst="round2SameRect">
          <a:avLst/>
        </a:prstGeom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44,5 %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44,5 %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44,5 %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44,5 %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44,5 %</a:t>
          </a:r>
          <a:endParaRPr lang="ru-RU" sz="1200" b="1" kern="1200" dirty="0"/>
        </a:p>
      </dsp:txBody>
      <dsp:txXfrm rot="5400000">
        <a:off x="6912432" y="923947"/>
        <a:ext cx="1153581" cy="2071401"/>
      </dsp:txXfrm>
    </dsp:sp>
    <dsp:sp modelId="{7585C925-ACB6-41EF-ACFD-561EE460E038}">
      <dsp:nvSpPr>
        <dsp:cNvPr id="0" name=""/>
        <dsp:cNvSpPr/>
      </dsp:nvSpPr>
      <dsp:spPr>
        <a:xfrm>
          <a:off x="0" y="1549238"/>
          <a:ext cx="6453418" cy="865467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36000" bIns="0" numCol="1" spcCol="1270" anchor="ctr" anchorCtr="0">
          <a:noAutofit/>
        </a:bodyPr>
        <a:lstStyle/>
        <a:p>
          <a:pPr lvl="0" algn="ctr" defTabSz="6223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/>
            <a:t>Удельный вес учащихся, занимающихся физической культурой и спортом во внеурочное время в сельских общеобразовательных организациях</a:t>
          </a:r>
          <a:endParaRPr lang="ru-RU" sz="1400" kern="1200" dirty="0"/>
        </a:p>
      </dsp:txBody>
      <dsp:txXfrm>
        <a:off x="0" y="1549238"/>
        <a:ext cx="6453418" cy="865467"/>
      </dsp:txXfrm>
    </dsp:sp>
    <dsp:sp modelId="{B85736C4-2B1D-4C10-837C-A56208718D02}">
      <dsp:nvSpPr>
        <dsp:cNvPr id="0" name=""/>
        <dsp:cNvSpPr/>
      </dsp:nvSpPr>
      <dsp:spPr>
        <a:xfrm rot="5400000">
          <a:off x="6949946" y="2125340"/>
          <a:ext cx="1069382" cy="2073384"/>
        </a:xfrm>
        <a:prstGeom prst="round2SameRect">
          <a:avLst/>
        </a:prstGeom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не менее 10 %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не менее 10 %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не менее 10 %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не менее 10 %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не менее 10 %</a:t>
          </a:r>
          <a:endParaRPr lang="ru-RU" sz="1200" b="1" kern="1200" dirty="0"/>
        </a:p>
      </dsp:txBody>
      <dsp:txXfrm rot="5400000">
        <a:off x="6949946" y="2125340"/>
        <a:ext cx="1069382" cy="2073384"/>
      </dsp:txXfrm>
    </dsp:sp>
    <dsp:sp modelId="{9E6AFA9F-3910-4480-AFAB-7CBE65D6A777}">
      <dsp:nvSpPr>
        <dsp:cNvPr id="0" name=""/>
        <dsp:cNvSpPr/>
      </dsp:nvSpPr>
      <dsp:spPr>
        <a:xfrm>
          <a:off x="1" y="2650193"/>
          <a:ext cx="6447944" cy="1023679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/>
            <a:t>Доля детей в возрасте от 5 до 18 лет, получающих дополнительное образование с использованием сертификата дополнительного образования, в общей численности детей, получающих дополнительное образование за счет бюджетных средств</a:t>
          </a:r>
          <a:endParaRPr lang="ru-RU" sz="1400" kern="1200" dirty="0"/>
        </a:p>
      </dsp:txBody>
      <dsp:txXfrm>
        <a:off x="1" y="2650193"/>
        <a:ext cx="6447944" cy="1023679"/>
      </dsp:txXfrm>
    </dsp:sp>
    <dsp:sp modelId="{2028C608-63D3-4B6E-8091-593056D557EB}">
      <dsp:nvSpPr>
        <dsp:cNvPr id="0" name=""/>
        <dsp:cNvSpPr/>
      </dsp:nvSpPr>
      <dsp:spPr>
        <a:xfrm rot="5400000">
          <a:off x="6793690" y="3363145"/>
          <a:ext cx="1302833" cy="2067294"/>
        </a:xfrm>
        <a:prstGeom prst="round2SameRect">
          <a:avLst/>
        </a:prstGeom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не менее 82%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не менее 82%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не менее 82%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не менее 82%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не менее 82%</a:t>
          </a:r>
          <a:endParaRPr lang="ru-RU" sz="1200" b="1" kern="1200" dirty="0"/>
        </a:p>
      </dsp:txBody>
      <dsp:txXfrm rot="5400000">
        <a:off x="6793690" y="3363145"/>
        <a:ext cx="1302833" cy="2067294"/>
      </dsp:txXfrm>
    </dsp:sp>
    <dsp:sp modelId="{10455272-39F4-467E-B1C7-7BAC50910254}">
      <dsp:nvSpPr>
        <dsp:cNvPr id="0" name=""/>
        <dsp:cNvSpPr/>
      </dsp:nvSpPr>
      <dsp:spPr>
        <a:xfrm>
          <a:off x="1" y="3860531"/>
          <a:ext cx="6456264" cy="1050363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Доля детей, охваченных различными формами организованного отдыха, оздоровления и занятости, в общей численности детей муниципального района в возрасте 7-18 лет </a:t>
          </a:r>
          <a:endParaRPr lang="ru-RU" sz="1400" kern="1200" dirty="0"/>
        </a:p>
      </dsp:txBody>
      <dsp:txXfrm>
        <a:off x="1" y="3860531"/>
        <a:ext cx="6456264" cy="1050363"/>
      </dsp:txXfrm>
    </dsp:sp>
    <dsp:sp modelId="{E6566A2E-136F-4C86-ABD3-B93F757C295E}">
      <dsp:nvSpPr>
        <dsp:cNvPr id="0" name=""/>
        <dsp:cNvSpPr/>
      </dsp:nvSpPr>
      <dsp:spPr>
        <a:xfrm rot="5400000">
          <a:off x="6913366" y="4616259"/>
          <a:ext cx="1067254" cy="1987515"/>
        </a:xfrm>
        <a:prstGeom prst="round2SameRect">
          <a:avLst/>
        </a:prstGeom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67,0 %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67,0 %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67,0 %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67,0 %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67,0 %</a:t>
          </a:r>
          <a:endParaRPr lang="ru-RU" sz="1200" b="1" kern="1200" dirty="0"/>
        </a:p>
      </dsp:txBody>
      <dsp:txXfrm rot="5400000">
        <a:off x="6913366" y="4616259"/>
        <a:ext cx="1067254" cy="1987515"/>
      </dsp:txXfrm>
    </dsp:sp>
    <dsp:sp modelId="{E7B22EC1-B3A4-4C65-BE79-33521E7E40C2}">
      <dsp:nvSpPr>
        <dsp:cNvPr id="0" name=""/>
        <dsp:cNvSpPr/>
      </dsp:nvSpPr>
      <dsp:spPr>
        <a:xfrm>
          <a:off x="1" y="5158568"/>
          <a:ext cx="6380325" cy="899523"/>
        </a:xfrm>
        <a:prstGeom prst="roundRect">
          <a:avLst/>
        </a:prstGeom>
        <a:solidFill>
          <a:srgbClr val="F8A15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Доля обучающихся 4-х классов общеобразовательных организаций  муниципального района, подтвердивших годовую отметку по предмету в ходе диагностических работ </a:t>
          </a:r>
          <a:endParaRPr lang="ru-RU" sz="1400" kern="1200" dirty="0"/>
        </a:p>
      </dsp:txBody>
      <dsp:txXfrm>
        <a:off x="1" y="5158568"/>
        <a:ext cx="6380325" cy="89952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50A2AD-E24E-4234-994C-AB66155133CF}">
      <dsp:nvSpPr>
        <dsp:cNvPr id="0" name=""/>
        <dsp:cNvSpPr/>
      </dsp:nvSpPr>
      <dsp:spPr>
        <a:xfrm rot="5400000">
          <a:off x="6755307" y="-385565"/>
          <a:ext cx="1384050" cy="2155181"/>
        </a:xfrm>
        <a:prstGeom prst="round2SameRect">
          <a:avLst/>
        </a:prstGeom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80,0 %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80,0 %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80,0 %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80,0 %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80,0 %</a:t>
          </a:r>
          <a:endParaRPr lang="ru-RU" sz="1200" b="1" kern="1200" dirty="0"/>
        </a:p>
      </dsp:txBody>
      <dsp:txXfrm rot="5400000">
        <a:off x="6755307" y="-385565"/>
        <a:ext cx="1384050" cy="2155181"/>
      </dsp:txXfrm>
    </dsp:sp>
    <dsp:sp modelId="{A56179FC-195B-4D3B-B7B5-53475F437713}">
      <dsp:nvSpPr>
        <dsp:cNvPr id="0" name=""/>
        <dsp:cNvSpPr/>
      </dsp:nvSpPr>
      <dsp:spPr>
        <a:xfrm>
          <a:off x="25297" y="1055"/>
          <a:ext cx="6369739" cy="1396927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sx="66000" sy="66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+mn-lt"/>
              <a:ea typeface="Times New Roman"/>
              <a:cs typeface="Times New Roman"/>
            </a:rPr>
            <a:t>Доля муниципальных дошкольных образовательных организаций, соответствующих требованиям федеральных государственных образовательных стандартов дошкольного образования</a:t>
          </a:r>
          <a:endParaRPr lang="ru-RU" sz="1400" kern="1200" dirty="0">
            <a:latin typeface="+mn-lt"/>
          </a:endParaRPr>
        </a:p>
      </dsp:txBody>
      <dsp:txXfrm>
        <a:off x="25297" y="1055"/>
        <a:ext cx="6369739" cy="1396927"/>
      </dsp:txXfrm>
    </dsp:sp>
    <dsp:sp modelId="{38B6471A-4446-467F-BE3F-74D281F6F739}">
      <dsp:nvSpPr>
        <dsp:cNvPr id="0" name=""/>
        <dsp:cNvSpPr/>
      </dsp:nvSpPr>
      <dsp:spPr>
        <a:xfrm rot="5400000">
          <a:off x="6912432" y="923947"/>
          <a:ext cx="1153581" cy="2071401"/>
        </a:xfrm>
        <a:prstGeom prst="round2SameRect">
          <a:avLst/>
        </a:prstGeom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66,8 %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80,0 %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80,0 %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80,0 %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80,0 %</a:t>
          </a:r>
          <a:endParaRPr lang="ru-RU" sz="1200" b="1" kern="1200" dirty="0"/>
        </a:p>
      </dsp:txBody>
      <dsp:txXfrm rot="5400000">
        <a:off x="6912432" y="923947"/>
        <a:ext cx="1153581" cy="2071401"/>
      </dsp:txXfrm>
    </dsp:sp>
    <dsp:sp modelId="{7585C925-ACB6-41EF-ACFD-561EE460E038}">
      <dsp:nvSpPr>
        <dsp:cNvPr id="0" name=""/>
        <dsp:cNvSpPr/>
      </dsp:nvSpPr>
      <dsp:spPr>
        <a:xfrm>
          <a:off x="0" y="1549238"/>
          <a:ext cx="6453418" cy="865467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36000" bIns="0" numCol="1" spcCol="1270" anchor="ctr" anchorCtr="0">
          <a:noAutofit/>
        </a:bodyPr>
        <a:lstStyle/>
        <a:p>
          <a:pPr lvl="0" algn="ctr" defTabSz="6223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+mn-lt"/>
              <a:ea typeface="Times New Roman"/>
              <a:cs typeface="Times New Roman"/>
            </a:rPr>
            <a:t>Доля детей, охваченных услугами дошкольного образования, в возрасте от 1 года 6 месяцев до 7 лет</a:t>
          </a:r>
          <a:endParaRPr lang="ru-RU" sz="1400" kern="1200" dirty="0">
            <a:latin typeface="+mn-lt"/>
          </a:endParaRPr>
        </a:p>
      </dsp:txBody>
      <dsp:txXfrm>
        <a:off x="0" y="1549238"/>
        <a:ext cx="6453418" cy="865467"/>
      </dsp:txXfrm>
    </dsp:sp>
    <dsp:sp modelId="{B85736C4-2B1D-4C10-837C-A56208718D02}">
      <dsp:nvSpPr>
        <dsp:cNvPr id="0" name=""/>
        <dsp:cNvSpPr/>
      </dsp:nvSpPr>
      <dsp:spPr>
        <a:xfrm rot="5400000">
          <a:off x="6949946" y="2125340"/>
          <a:ext cx="1069382" cy="2073384"/>
        </a:xfrm>
        <a:prstGeom prst="round2SameRect">
          <a:avLst/>
        </a:prstGeom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62,0 %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65,0 %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65,0 %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65,0 %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65,0 %</a:t>
          </a:r>
          <a:endParaRPr lang="ru-RU" sz="1200" b="1" kern="1200" dirty="0"/>
        </a:p>
      </dsp:txBody>
      <dsp:txXfrm rot="5400000">
        <a:off x="6949946" y="2125340"/>
        <a:ext cx="1069382" cy="2073384"/>
      </dsp:txXfrm>
    </dsp:sp>
    <dsp:sp modelId="{9E6AFA9F-3910-4480-AFAB-7CBE65D6A777}">
      <dsp:nvSpPr>
        <dsp:cNvPr id="0" name=""/>
        <dsp:cNvSpPr/>
      </dsp:nvSpPr>
      <dsp:spPr>
        <a:xfrm>
          <a:off x="1" y="2650193"/>
          <a:ext cx="6447944" cy="1023679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+mn-lt"/>
              <a:ea typeface="Times New Roman"/>
              <a:cs typeface="Times New Roman"/>
            </a:rPr>
            <a:t>Доля муниципальных дошкольных образовательных организаций, в которых созданы условия для получения детьми-инвалидами и детьми с ограниченными возможностями здоровья качественного образования</a:t>
          </a:r>
          <a:endParaRPr lang="ru-RU" sz="1400" kern="1200" dirty="0">
            <a:latin typeface="+mn-lt"/>
          </a:endParaRPr>
        </a:p>
      </dsp:txBody>
      <dsp:txXfrm>
        <a:off x="1" y="2650193"/>
        <a:ext cx="6447944" cy="1023679"/>
      </dsp:txXfrm>
    </dsp:sp>
    <dsp:sp modelId="{2028C608-63D3-4B6E-8091-593056D557EB}">
      <dsp:nvSpPr>
        <dsp:cNvPr id="0" name=""/>
        <dsp:cNvSpPr/>
      </dsp:nvSpPr>
      <dsp:spPr>
        <a:xfrm rot="5400000">
          <a:off x="6793690" y="3363145"/>
          <a:ext cx="1302833" cy="2067294"/>
        </a:xfrm>
        <a:prstGeom prst="round2SameRect">
          <a:avLst/>
        </a:prstGeom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100,0 %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100,0 %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100,0 %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100,0 %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100,0 %</a:t>
          </a:r>
          <a:endParaRPr lang="ru-RU" sz="1200" b="1" kern="1200" dirty="0"/>
        </a:p>
      </dsp:txBody>
      <dsp:txXfrm rot="5400000">
        <a:off x="6793690" y="3363145"/>
        <a:ext cx="1302833" cy="2067294"/>
      </dsp:txXfrm>
    </dsp:sp>
    <dsp:sp modelId="{10455272-39F4-467E-B1C7-7BAC50910254}">
      <dsp:nvSpPr>
        <dsp:cNvPr id="0" name=""/>
        <dsp:cNvSpPr/>
      </dsp:nvSpPr>
      <dsp:spPr>
        <a:xfrm>
          <a:off x="1" y="3860531"/>
          <a:ext cx="6456264" cy="1050363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Доля обучающихся общеобразовательных организаций, которые обучаются в соответствии с требованиями федеральных государственных образовательных стандартов</a:t>
          </a:r>
          <a:endParaRPr lang="ru-RU" sz="1400" kern="1200" dirty="0"/>
        </a:p>
      </dsp:txBody>
      <dsp:txXfrm>
        <a:off x="1" y="3860531"/>
        <a:ext cx="6456264" cy="1050363"/>
      </dsp:txXfrm>
    </dsp:sp>
    <dsp:sp modelId="{E6566A2E-136F-4C86-ABD3-B93F757C295E}">
      <dsp:nvSpPr>
        <dsp:cNvPr id="0" name=""/>
        <dsp:cNvSpPr/>
      </dsp:nvSpPr>
      <dsp:spPr>
        <a:xfrm rot="5400000">
          <a:off x="6913366" y="4616259"/>
          <a:ext cx="1067254" cy="1987515"/>
        </a:xfrm>
        <a:prstGeom prst="round2SameRect">
          <a:avLst/>
        </a:prstGeom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29,0 %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94,0 %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94,0 %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94,0 %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90,0 %</a:t>
          </a:r>
          <a:endParaRPr lang="ru-RU" sz="1200" b="1" kern="1200" dirty="0"/>
        </a:p>
      </dsp:txBody>
      <dsp:txXfrm rot="5400000">
        <a:off x="6913366" y="4616259"/>
        <a:ext cx="1067254" cy="1987515"/>
      </dsp:txXfrm>
    </dsp:sp>
    <dsp:sp modelId="{E7B22EC1-B3A4-4C65-BE79-33521E7E40C2}">
      <dsp:nvSpPr>
        <dsp:cNvPr id="0" name=""/>
        <dsp:cNvSpPr/>
      </dsp:nvSpPr>
      <dsp:spPr>
        <a:xfrm>
          <a:off x="1" y="5158568"/>
          <a:ext cx="6380325" cy="899523"/>
        </a:xfrm>
        <a:prstGeom prst="roundRect">
          <a:avLst/>
        </a:prstGeom>
        <a:solidFill>
          <a:srgbClr val="F8A15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Доля образовательных организаций, здания и помещения которых требуют проведения текущего и капитального ремонта</a:t>
          </a:r>
          <a:endParaRPr lang="ru-RU" sz="1400" kern="1200" dirty="0"/>
        </a:p>
      </dsp:txBody>
      <dsp:txXfrm>
        <a:off x="1" y="5158568"/>
        <a:ext cx="6380325" cy="89952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50A2AD-E24E-4234-994C-AB66155133CF}">
      <dsp:nvSpPr>
        <dsp:cNvPr id="0" name=""/>
        <dsp:cNvSpPr/>
      </dsp:nvSpPr>
      <dsp:spPr>
        <a:xfrm rot="5400000">
          <a:off x="6755307" y="-385565"/>
          <a:ext cx="1384050" cy="2155181"/>
        </a:xfrm>
        <a:prstGeom prst="round2SameRect">
          <a:avLst/>
        </a:prstGeom>
        <a:gradFill rotWithShape="0">
          <a:gsLst>
            <a:gs pos="0">
              <a:srgbClr val="7030A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18 452,6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24 138,3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24 367,4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24 592,8 руб.</a:t>
          </a:r>
          <a:endParaRPr lang="ru-RU" sz="1200" b="1" kern="1200" dirty="0"/>
        </a:p>
      </dsp:txBody>
      <dsp:txXfrm rot="5400000">
        <a:off x="6755307" y="-385565"/>
        <a:ext cx="1384050" cy="2155181"/>
      </dsp:txXfrm>
    </dsp:sp>
    <dsp:sp modelId="{A56179FC-195B-4D3B-B7B5-53475F437713}">
      <dsp:nvSpPr>
        <dsp:cNvPr id="0" name=""/>
        <dsp:cNvSpPr/>
      </dsp:nvSpPr>
      <dsp:spPr>
        <a:xfrm>
          <a:off x="25297" y="1055"/>
          <a:ext cx="6369739" cy="1396927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50800" dir="5400000" sx="66000" sy="66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+mn-lt"/>
              <a:ea typeface="Times New Roman"/>
              <a:cs typeface="Times New Roman"/>
            </a:rPr>
            <a:t>Среднемесячная номинальная начисленная заработная плата работников муниципальных дошкольных образовательных учреждений</a:t>
          </a:r>
          <a:endParaRPr lang="ru-RU" sz="1400" kern="1200" dirty="0">
            <a:latin typeface="+mn-lt"/>
          </a:endParaRPr>
        </a:p>
      </dsp:txBody>
      <dsp:txXfrm>
        <a:off x="25297" y="1055"/>
        <a:ext cx="6369739" cy="1396927"/>
      </dsp:txXfrm>
    </dsp:sp>
    <dsp:sp modelId="{38B6471A-4446-467F-BE3F-74D281F6F739}">
      <dsp:nvSpPr>
        <dsp:cNvPr id="0" name=""/>
        <dsp:cNvSpPr/>
      </dsp:nvSpPr>
      <dsp:spPr>
        <a:xfrm rot="5400000">
          <a:off x="6912432" y="923947"/>
          <a:ext cx="1153581" cy="2071401"/>
        </a:xfrm>
        <a:prstGeom prst="round2SameRect">
          <a:avLst/>
        </a:prstGeom>
        <a:gradFill rotWithShape="0">
          <a:gsLst>
            <a:gs pos="0">
              <a:schemeClr val="accent6">
                <a:lumMod val="75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22 861,3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32 955,8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33 268,9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33 576,6 руб.</a:t>
          </a:r>
          <a:endParaRPr lang="ru-RU" sz="1200" b="1" kern="1200" dirty="0"/>
        </a:p>
      </dsp:txBody>
      <dsp:txXfrm rot="5400000">
        <a:off x="6912432" y="923947"/>
        <a:ext cx="1153581" cy="2071401"/>
      </dsp:txXfrm>
    </dsp:sp>
    <dsp:sp modelId="{7585C925-ACB6-41EF-ACFD-561EE460E038}">
      <dsp:nvSpPr>
        <dsp:cNvPr id="0" name=""/>
        <dsp:cNvSpPr/>
      </dsp:nvSpPr>
      <dsp:spPr>
        <a:xfrm>
          <a:off x="0" y="1549238"/>
          <a:ext cx="6453418" cy="865467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36000" bIns="0" numCol="1" spcCol="1270" anchor="ctr" anchorCtr="0">
          <a:noAutofit/>
        </a:bodyPr>
        <a:lstStyle/>
        <a:p>
          <a:pPr lvl="0" algn="ctr" defTabSz="6223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+mn-lt"/>
              <a:ea typeface="Times New Roman"/>
              <a:cs typeface="Times New Roman"/>
            </a:rPr>
            <a:t>Среднемесячная номинальная начисленная заработная плата работников муниципальных общеобразовательных учреждений</a:t>
          </a:r>
          <a:endParaRPr lang="ru-RU" sz="1400" kern="1200" dirty="0">
            <a:latin typeface="+mn-lt"/>
          </a:endParaRPr>
        </a:p>
      </dsp:txBody>
      <dsp:txXfrm>
        <a:off x="0" y="1549238"/>
        <a:ext cx="6453418" cy="865467"/>
      </dsp:txXfrm>
    </dsp:sp>
    <dsp:sp modelId="{B85736C4-2B1D-4C10-837C-A56208718D02}">
      <dsp:nvSpPr>
        <dsp:cNvPr id="0" name=""/>
        <dsp:cNvSpPr/>
      </dsp:nvSpPr>
      <dsp:spPr>
        <a:xfrm rot="5400000">
          <a:off x="6949946" y="2125340"/>
          <a:ext cx="1069382" cy="2073384"/>
        </a:xfrm>
        <a:prstGeom prst="round2SameRect">
          <a:avLst/>
        </a:prstGeom>
        <a:gradFill rotWithShape="0">
          <a:gsLst>
            <a:gs pos="0">
              <a:srgbClr val="00B0F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57,5 тыс.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71,2 тыс.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86,4 тыс.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83,0 тыс. руб.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62,0 тыс. руб.</a:t>
          </a:r>
          <a:endParaRPr lang="ru-RU" sz="1200" b="1" kern="1200" dirty="0"/>
        </a:p>
      </dsp:txBody>
      <dsp:txXfrm rot="5400000">
        <a:off x="6949946" y="2125340"/>
        <a:ext cx="1069382" cy="2073384"/>
      </dsp:txXfrm>
    </dsp:sp>
    <dsp:sp modelId="{9E6AFA9F-3910-4480-AFAB-7CBE65D6A777}">
      <dsp:nvSpPr>
        <dsp:cNvPr id="0" name=""/>
        <dsp:cNvSpPr/>
      </dsp:nvSpPr>
      <dsp:spPr>
        <a:xfrm>
          <a:off x="1" y="2650193"/>
          <a:ext cx="6447944" cy="1023679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latin typeface="+mn-lt"/>
              <a:ea typeface="Times New Roman"/>
              <a:cs typeface="Times New Roman"/>
            </a:rPr>
            <a:t>Расходы бюджета муниципального образования на общее образование в расчете на 1 обучающегося в муниципальных общеобразовательных учреждениях</a:t>
          </a:r>
          <a:endParaRPr lang="ru-RU" sz="1400" kern="1200" dirty="0">
            <a:latin typeface="+mn-lt"/>
          </a:endParaRPr>
        </a:p>
      </dsp:txBody>
      <dsp:txXfrm>
        <a:off x="1" y="2650193"/>
        <a:ext cx="6447944" cy="1023679"/>
      </dsp:txXfrm>
    </dsp:sp>
    <dsp:sp modelId="{2028C608-63D3-4B6E-8091-593056D557EB}">
      <dsp:nvSpPr>
        <dsp:cNvPr id="0" name=""/>
        <dsp:cNvSpPr/>
      </dsp:nvSpPr>
      <dsp:spPr>
        <a:xfrm rot="5400000">
          <a:off x="6793690" y="3363145"/>
          <a:ext cx="1302833" cy="2067294"/>
        </a:xfrm>
        <a:prstGeom prst="round2SameRect">
          <a:avLst/>
        </a:prstGeom>
        <a:gradFill rotWithShape="0">
          <a:gsLst>
            <a:gs pos="0">
              <a:srgbClr val="00B050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65,0 %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65,0 %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65,0 %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65,0 %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65,0 %</a:t>
          </a:r>
          <a:endParaRPr lang="ru-RU" sz="1200" b="1" kern="1200" dirty="0"/>
        </a:p>
      </dsp:txBody>
      <dsp:txXfrm rot="5400000">
        <a:off x="6793690" y="3363145"/>
        <a:ext cx="1302833" cy="2067294"/>
      </dsp:txXfrm>
    </dsp:sp>
    <dsp:sp modelId="{10455272-39F4-467E-B1C7-7BAC50910254}">
      <dsp:nvSpPr>
        <dsp:cNvPr id="0" name=""/>
        <dsp:cNvSpPr/>
      </dsp:nvSpPr>
      <dsp:spPr>
        <a:xfrm>
          <a:off x="1" y="3860531"/>
          <a:ext cx="6456264" cy="1050363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Доля педагогических работников, работающих с одаренными детьми, в общей численности педагогических работников общеобразовательных организаций</a:t>
          </a:r>
          <a:endParaRPr lang="ru-RU" sz="1400" kern="1200" dirty="0"/>
        </a:p>
      </dsp:txBody>
      <dsp:txXfrm>
        <a:off x="1" y="3860531"/>
        <a:ext cx="6456264" cy="1050363"/>
      </dsp:txXfrm>
    </dsp:sp>
    <dsp:sp modelId="{E6566A2E-136F-4C86-ABD3-B93F757C295E}">
      <dsp:nvSpPr>
        <dsp:cNvPr id="0" name=""/>
        <dsp:cNvSpPr/>
      </dsp:nvSpPr>
      <dsp:spPr>
        <a:xfrm rot="5400000">
          <a:off x="6913366" y="4616259"/>
          <a:ext cx="1067254" cy="1987515"/>
        </a:xfrm>
        <a:prstGeom prst="round2SameRect">
          <a:avLst/>
        </a:prstGeom>
        <a:gradFill rotWithShape="0">
          <a:gsLst>
            <a:gs pos="0">
              <a:srgbClr val="F8A15A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2021 – 100,0 %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2022 – 100,0 %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2023 – 100,0 %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2024 – 100,0 %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2025 – 100,0 %</a:t>
          </a:r>
          <a:endParaRPr lang="ru-RU" sz="1200" b="1" kern="1200" dirty="0"/>
        </a:p>
      </dsp:txBody>
      <dsp:txXfrm rot="5400000">
        <a:off x="6913366" y="4616259"/>
        <a:ext cx="1067254" cy="1987515"/>
      </dsp:txXfrm>
    </dsp:sp>
    <dsp:sp modelId="{E7B22EC1-B3A4-4C65-BE79-33521E7E40C2}">
      <dsp:nvSpPr>
        <dsp:cNvPr id="0" name=""/>
        <dsp:cNvSpPr/>
      </dsp:nvSpPr>
      <dsp:spPr>
        <a:xfrm>
          <a:off x="1" y="5158568"/>
          <a:ext cx="6380325" cy="899523"/>
        </a:xfrm>
        <a:prstGeom prst="roundRect">
          <a:avLst/>
        </a:prstGeom>
        <a:solidFill>
          <a:srgbClr val="F8A15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Отношение принятых бюджетных обязательств к утвержденным плановым ассигнованиям</a:t>
          </a:r>
          <a:endParaRPr lang="ru-RU" sz="1400" kern="1200" dirty="0"/>
        </a:p>
      </dsp:txBody>
      <dsp:txXfrm>
        <a:off x="1" y="5158568"/>
        <a:ext cx="6380325" cy="899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0.26994</cdr:x>
      <cdr:y>0.27778</cdr:y>
    </cdr:to>
    <cdr:pic>
      <cdr:nvPicPr>
        <cdr:cNvPr id="2" name="Рисунок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3168352" cy="18002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outerShdw blurRad="190500" algn="tl" rotWithShape="0">
            <a:srgbClr val="000000">
              <a:alpha val="70000"/>
            </a:srgbClr>
          </a:outerShdw>
        </a:effectLst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0.65401</cdr:x>
      <cdr:y>0.7803</cdr:y>
    </cdr:from>
    <cdr:to>
      <cdr:x>0.92691</cdr:x>
      <cdr:y>0.92424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9185" y="1384987"/>
          <a:ext cx="900953" cy="2554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0.65401</cdr:x>
      <cdr:y>0.7803</cdr:y>
    </cdr:from>
    <cdr:to>
      <cdr:x>0.92691</cdr:x>
      <cdr:y>0.92424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9185" y="1384987"/>
          <a:ext cx="900953" cy="2554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0.70382</cdr:x>
      <cdr:y>0.7212</cdr:y>
    </cdr:from>
    <cdr:to>
      <cdr:x>0.97672</cdr:x>
      <cdr:y>0.86514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21597" y="1117616"/>
          <a:ext cx="1132830" cy="223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0.65401</cdr:x>
      <cdr:y>0.7803</cdr:y>
    </cdr:from>
    <cdr:to>
      <cdr:x>0.92691</cdr:x>
      <cdr:y>0.92424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9185" y="1384987"/>
          <a:ext cx="900953" cy="2554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0.0678</cdr:x>
      <cdr:y>0.29167</cdr:y>
    </cdr:from>
    <cdr:to>
      <cdr:x>0.17541</cdr:x>
      <cdr:y>0.82077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BEF7A24B-554D-4B99-A3CC-7667F56D1027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3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3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10672D4C-A99E-49DD-8A16-1D1994231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8303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0391B76B-D742-4BD2-BF24-F4C760DB831C}" type="datetimeFigureOut">
              <a:rPr lang="en-US" smtClean="0"/>
              <a:pPr/>
              <a:t>11/15/2022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71"/>
            <a:ext cx="5438140" cy="4443412"/>
          </a:xfrm>
          <a:prstGeom prst="rect">
            <a:avLst/>
          </a:prstGeom>
        </p:spPr>
        <p:txBody>
          <a:bodyPr vert="horz" lIns="91420" tIns="45710" rIns="91420" bIns="4571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3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3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5257B995-136A-4A15-87A5-26420C3C1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519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9776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9196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13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9707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1286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7108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291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736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246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6A454-E443-4A66-BE3F-97F56B8F86F7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5968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6A454-E443-4A66-BE3F-97F56B8F86F7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5968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6A454-E443-4A66-BE3F-97F56B8F86F7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5968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597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597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6A454-E443-4A66-BE3F-97F56B8F86F7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0745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23929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9355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93554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9355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25083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25083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5971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EC54-9C65-46DE-8A68-8D9C9ACA3BC0}" type="slidenum">
              <a:rPr lang="ru-RU" smtClean="0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94881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EC54-9C65-46DE-8A68-8D9C9ACA3BC0}" type="slidenum">
              <a:rPr lang="ru-RU" smtClean="0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94881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EC54-9C65-46DE-8A68-8D9C9ACA3BC0}" type="slidenum">
              <a:rPr lang="ru-RU" smtClean="0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94881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EC54-9C65-46DE-8A68-8D9C9ACA3BC0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94881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EC54-9C65-46DE-8A68-8D9C9ACA3BC0}" type="slidenum">
              <a:rPr lang="ru-RU" smtClean="0">
                <a:solidFill>
                  <a:prstClr val="black"/>
                </a:solidFill>
              </a:rPr>
              <a:pPr/>
              <a:t>36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94881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80187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597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5971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5971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5971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10638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86879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791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8687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754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02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719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4624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5674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2170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82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977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6197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684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4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924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chart" Target="../charts/chart6.xml"/><Relationship Id="rId4" Type="http://schemas.openxmlformats.org/officeDocument/2006/relationships/image" Target="../media/image16.jpeg"/><Relationship Id="rId9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chart" Target="../charts/chart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Relationship Id="rId6" Type="http://schemas.openxmlformats.org/officeDocument/2006/relationships/chart" Target="../charts/chart7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21.png"/><Relationship Id="rId5" Type="http://schemas.openxmlformats.org/officeDocument/2006/relationships/chart" Target="../charts/chart9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10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chart" Target="../charts/char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notesSlide" Target="../notesSlides/notesSlide16.xml"/><Relationship Id="rId7" Type="http://schemas.openxmlformats.org/officeDocument/2006/relationships/chart" Target="../charts/chart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5.xml"/><Relationship Id="rId6" Type="http://schemas.openxmlformats.org/officeDocument/2006/relationships/chart" Target="../charts/chart20.xml"/><Relationship Id="rId5" Type="http://schemas.openxmlformats.org/officeDocument/2006/relationships/image" Target="../media/image20.jpeg"/><Relationship Id="rId4" Type="http://schemas.openxmlformats.org/officeDocument/2006/relationships/chart" Target="../charts/chart19.xml"/><Relationship Id="rId9" Type="http://schemas.openxmlformats.org/officeDocument/2006/relationships/chart" Target="../charts/chart2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Relationship Id="rId6" Type="http://schemas.openxmlformats.org/officeDocument/2006/relationships/chart" Target="../charts/chart25.xml"/><Relationship Id="rId5" Type="http://schemas.openxmlformats.org/officeDocument/2006/relationships/image" Target="../media/image32.png"/><Relationship Id="rId4" Type="http://schemas.openxmlformats.org/officeDocument/2006/relationships/chart" Target="../charts/chart2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35.png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chart" Target="../charts/chart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5" Type="http://schemas.openxmlformats.org/officeDocument/2006/relationships/chart" Target="../charts/chart29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4" Type="http://schemas.openxmlformats.org/officeDocument/2006/relationships/chart" Target="../charts/char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2.xml"/><Relationship Id="rId5" Type="http://schemas.openxmlformats.org/officeDocument/2006/relationships/chart" Target="../charts/chart31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3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4.xml"/><Relationship Id="rId6" Type="http://schemas.openxmlformats.org/officeDocument/2006/relationships/chart" Target="../charts/chart33.xml"/><Relationship Id="rId5" Type="http://schemas.openxmlformats.org/officeDocument/2006/relationships/chart" Target="../charts/chart32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6.xml"/><Relationship Id="rId5" Type="http://schemas.openxmlformats.org/officeDocument/2006/relationships/chart" Target="../charts/chart34.xml"/><Relationship Id="rId4" Type="http://schemas.openxmlformats.org/officeDocument/2006/relationships/image" Target="../media/image5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9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7.jpe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30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9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59.jpeg"/><Relationship Id="rId4" Type="http://schemas.openxmlformats.org/officeDocument/2006/relationships/diagramData" Target="../diagrams/data2.xml"/><Relationship Id="rId9" Type="http://schemas.openxmlformats.org/officeDocument/2006/relationships/image" Target="../media/image58.jpe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31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0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1.xml"/><Relationship Id="rId6" Type="http://schemas.openxmlformats.org/officeDocument/2006/relationships/image" Target="../media/image14.jpeg"/><Relationship Id="rId5" Type="http://schemas.openxmlformats.org/officeDocument/2006/relationships/image" Target="../media/image10.jpeg"/><Relationship Id="rId4" Type="http://schemas.openxmlformats.org/officeDocument/2006/relationships/chart" Target="../charts/char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mailto:komfin-engels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3" name="Rectangle 4"/>
          <p:cNvSpPr txBox="1">
            <a:spLocks/>
          </p:cNvSpPr>
          <p:nvPr/>
        </p:nvSpPr>
        <p:spPr>
          <a:xfrm>
            <a:off x="911430" y="4365104"/>
            <a:ext cx="10009111" cy="1368152"/>
          </a:xfrm>
          <a:prstGeom prst="rect">
            <a:avLst/>
          </a:prstGeom>
          <a:ln/>
          <a:effectLst>
            <a:outerShdw blurRad="40000" dist="23000" dir="5400000" rotWithShape="0">
              <a:srgbClr val="000000">
                <a:alpha val="35000"/>
              </a:srgbClr>
            </a:outerShdw>
            <a:softEdge rad="6350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  <a:sp3d extrusionH="57150">
              <a:bevelT w="38100" h="38100" prst="angle"/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ru-RU" sz="2800" dirty="0" smtClean="0"/>
              <a:t>БЮДЖЕТ ДЛЯ ГРАЖДАН</a:t>
            </a:r>
            <a:br>
              <a:rPr lang="ru-RU" sz="2800" dirty="0" smtClean="0"/>
            </a:br>
            <a:r>
              <a:rPr lang="ru-RU" sz="2800" dirty="0" smtClean="0"/>
              <a:t>К проекту бюджета Энгельсского муниципального района на 2023 год и на плановый период 2024 и 2025 годов</a:t>
            </a:r>
            <a:endParaRPr lang="ru-RU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3503712" y="5949280"/>
            <a:ext cx="5043159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spc="50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onotype Corsiva" panose="03010101010201010101" pitchFamily="66" charset="0"/>
              </a:rPr>
              <a:t>Комитет финансов администрации Энгельсского муниципального района</a:t>
            </a:r>
            <a:endParaRPr lang="ru-RU" sz="2000" spc="50" dirty="0">
              <a:ln w="0"/>
              <a:solidFill>
                <a:schemeClr val="tx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2144" y="548680"/>
            <a:ext cx="446449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  <a:scene3d>
            <a:camera prst="perspectiveRight"/>
            <a:lightRig rig="threePt" dir="t"/>
          </a:scene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360" y="260649"/>
            <a:ext cx="6552728" cy="3880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31750"/>
          </a:effectLst>
        </p:spPr>
      </p:pic>
    </p:spTree>
    <p:extLst>
      <p:ext uri="{BB962C8B-B14F-4D97-AF65-F5344CB8AC3E}">
        <p14:creationId xmlns="" xmlns:p14="http://schemas.microsoft.com/office/powerpoint/2010/main" val="2154383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3352" y="274638"/>
            <a:ext cx="5976664" cy="2862322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Уважаемые </a:t>
            </a:r>
            <a:r>
              <a:rPr lang="ru-RU" sz="2000" b="1" u="sng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жители Энгельсского муниципального района!</a:t>
            </a:r>
          </a:p>
          <a:p>
            <a:pPr algn="ctr"/>
            <a:r>
              <a:rPr lang="ru-RU" sz="175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Бюджет Энгельсского муниципального района  </a:t>
            </a:r>
            <a:r>
              <a:rPr lang="ru-RU" sz="175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– это главный финансовый документ нашего с Вами </a:t>
            </a:r>
            <a:r>
              <a:rPr lang="ru-RU" sz="175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района! </a:t>
            </a:r>
            <a:endParaRPr lang="ru-RU" sz="1750" dirty="0">
              <a:solidFill>
                <a:schemeClr val="tx2">
                  <a:lumMod val="50000"/>
                </a:schemeClr>
              </a:solidFill>
              <a:latin typeface="ArbatC" panose="02000505050000020003" pitchFamily="50" charset="-52"/>
            </a:endParaRPr>
          </a:p>
          <a:p>
            <a:pPr algn="ctr"/>
            <a:r>
              <a:rPr lang="ru-RU" sz="175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Принимая во внимание, что сам документ является достаточно сложным, объемным  и  содержащим много информации, зачастую понятной только профессиональному сообществу, мы подготовили для Вас контент о бюджете </a:t>
            </a:r>
            <a:r>
              <a:rPr lang="ru-RU" sz="175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Энгельсского муниципального района  </a:t>
            </a:r>
            <a:r>
              <a:rPr lang="ru-RU" sz="175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в более понятной  и доступной форме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28048" y="3933060"/>
            <a:ext cx="5400600" cy="2585323"/>
          </a:xfrm>
          <a:prstGeom prst="rect">
            <a:avLst/>
          </a:prstGeom>
          <a:ln w="57150"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  <a:latin typeface="ArbatC" panose="02000505050000020003" pitchFamily="50" charset="-52"/>
            </a:endParaRP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Здесь Вы узнаете об основных социально-экономических показателях развития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района,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поймете как формируется бюджет, какие доходные поступления являются основными для нашего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района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и какие приоритеты бюджетной политики в части расходов бюджета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Энгельсского муниципального района. </a:t>
            </a:r>
            <a:endParaRPr lang="ru-RU" dirty="0">
              <a:solidFill>
                <a:schemeClr val="tx2">
                  <a:lumMod val="50000"/>
                </a:schemeClr>
              </a:solidFill>
              <a:latin typeface="ArbatC" panose="02000505050000020003" pitchFamily="50" charset="-52"/>
            </a:endParaRPr>
          </a:p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  <a:latin typeface="ArbatC" panose="02000505050000020003" pitchFamily="50" charset="-52"/>
            </a:endParaRPr>
          </a:p>
        </p:txBody>
      </p:sp>
      <p:pic>
        <p:nvPicPr>
          <p:cNvPr id="67585" name="Picture 1" descr="\\main\Работа комитета\Бюджет 2023 год\Бюджет для граждан В КАРТИНКАХ\Картинки\Стелла Энгельс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4037" y="404664"/>
            <a:ext cx="5457825" cy="338437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352" y="3429001"/>
            <a:ext cx="597666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99168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664" y="188640"/>
            <a:ext cx="5832648" cy="57606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Основные термины и понятия</a:t>
            </a:r>
            <a:endParaRPr lang="ru-RU" sz="2400" b="1" dirty="0"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361" y="1428736"/>
            <a:ext cx="3168352" cy="16004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+mj-lt"/>
                <a:cs typeface="Tahoma" pitchFamily="34" charset="0"/>
              </a:rPr>
              <a:t>Бюджет </a:t>
            </a:r>
            <a:r>
              <a:rPr lang="ru-RU" sz="1400" dirty="0" smtClean="0">
                <a:latin typeface="+mj-lt"/>
                <a:cs typeface="Tahoma" pitchFamily="34" charset="0"/>
              </a:rPr>
              <a:t>– </a:t>
            </a:r>
            <a:r>
              <a:rPr lang="ru-RU" sz="1400" dirty="0" smtClean="0">
                <a:latin typeface="+mj-lt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algn="just"/>
            <a:r>
              <a:rPr lang="ru-RU" sz="1400" dirty="0" smtClean="0">
                <a:latin typeface="+mj-lt"/>
                <a:cs typeface="Tahoma" pitchFamily="34" charset="0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95400" y="3573020"/>
            <a:ext cx="6768752" cy="738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ahoma" pitchFamily="34" charset="0"/>
                <a:cs typeface="Tahoma" pitchFamily="34" charset="0"/>
              </a:rPr>
              <a:t>Доходы бюджета -</a:t>
            </a:r>
            <a:r>
              <a:rPr lang="ru-RU" sz="1400" dirty="0" smtClean="0"/>
              <a:t> поступающие в бюджет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</a:t>
            </a:r>
            <a:endParaRPr lang="ru-RU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95401" y="4725148"/>
            <a:ext cx="6768752" cy="738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Tahoma" pitchFamily="34" charset="0"/>
                <a:cs typeface="Tahoma" pitchFamily="34" charset="0"/>
              </a:rPr>
              <a:t>Расходы бюджета -</a:t>
            </a:r>
            <a:r>
              <a:rPr lang="ru-RU" sz="1400" dirty="0" smtClean="0"/>
              <a:t> выплачиваемые из бюджета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</a:t>
            </a:r>
            <a:endParaRPr lang="ru-RU" sz="1400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2224" y="3501008"/>
            <a:ext cx="3840427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700" name="AutoShape 4" descr="https://privatbankrf.ru/images/zachem-uchen-dohodov-i-rashodov_1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2" name="AutoShape 6" descr="https://privatbankrf.ru/images/zachem-uchen-dohodov-i-rashodov_1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privatbankrf.ru/images/zachem-uchen-dohodov-i-rashodov_1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5" name="Picture 9" descr="C:\Users\User\Desktop\Для бюджета для граждан\1639217126_1-papik-pro-p-vesi-klipart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48328" y="1052736"/>
            <a:ext cx="2544283" cy="1656184"/>
          </a:xfrm>
          <a:prstGeom prst="rect">
            <a:avLst/>
          </a:prstGeom>
          <a:noFill/>
        </p:spPr>
      </p:pic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3863752" y="1412777"/>
            <a:ext cx="4608512" cy="166199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Бюджетная  политика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совокупность принимаемых решений, осуществляемых органами законодательной (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представительной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 и исполнительной власти мер, связанных с определением основных направлений развития бюджетных отношений и выработкой конкретных путей их использования в интересах граждан, общества и государства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5400" y="5805268"/>
            <a:ext cx="6768752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/>
              <a:t>Дефицит бюджета </a:t>
            </a:r>
            <a:r>
              <a:rPr lang="ru-RU" sz="1400" dirty="0" smtClean="0"/>
              <a:t>– превышение расходов бюджета над его доходами. </a:t>
            </a:r>
          </a:p>
          <a:p>
            <a:r>
              <a:rPr lang="ru-RU" sz="1400" b="1" dirty="0" err="1" smtClean="0"/>
              <a:t>Профицит</a:t>
            </a:r>
            <a:r>
              <a:rPr lang="ru-RU" sz="1400" b="1" dirty="0" smtClean="0"/>
              <a:t> бюджета</a:t>
            </a:r>
            <a:r>
              <a:rPr lang="ru-RU" sz="1400" dirty="0" smtClean="0"/>
              <a:t> </a:t>
            </a:r>
            <a:r>
              <a:rPr lang="ru-RU" sz="1400" b="1" dirty="0" smtClean="0"/>
              <a:t>–</a:t>
            </a:r>
            <a:r>
              <a:rPr lang="ru-RU" sz="1400" dirty="0" smtClean="0"/>
              <a:t> превышение доходов бюджета над его расходами.</a:t>
            </a:r>
          </a:p>
        </p:txBody>
      </p:sp>
      <p:pic>
        <p:nvPicPr>
          <p:cNvPr id="15" name="Picture 1" descr="C:\Users\User\Downloads\445px-Coat_of_Arms_of_Saratov_oblast_(with_wreath).svg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95585" y="188640"/>
            <a:ext cx="895779" cy="1152128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404664"/>
            <a:ext cx="6480720" cy="8382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Основные термины и понятия</a:t>
            </a:r>
            <a:endParaRPr lang="ru-RU" sz="2400" b="1" dirty="0"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360" y="2132856"/>
            <a:ext cx="11593288" cy="738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/>
              <a:t>         Межбюджетные трансферты</a:t>
            </a:r>
            <a:r>
              <a:rPr lang="ru-RU" sz="1400" dirty="0" smtClean="0"/>
              <a:t> </a:t>
            </a:r>
            <a:r>
              <a:rPr lang="ru-RU" sz="1400" b="1" dirty="0" smtClean="0"/>
              <a:t>–</a:t>
            </a:r>
            <a:r>
              <a:rPr lang="ru-RU" sz="1400" dirty="0" smtClean="0"/>
              <a:t> 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</a:p>
          <a:p>
            <a:r>
              <a:rPr lang="ru-RU" sz="1400" dirty="0" smtClean="0">
                <a:latin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29700" name="AutoShape 4" descr="https://privatbankrf.ru/images/zachem-uchen-dohodov-i-rashodov_1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2" name="AutoShape 6" descr="https://privatbankrf.ru/images/zachem-uchen-dohodov-i-rashodov_1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privatbankrf.ru/images/zachem-uchen-dohodov-i-rashodov_1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1" descr="C:\Users\User\Downloads\445px-Coat_of_Arms_of_Saratov_oblast_(with_wreath).svg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79376" y="188640"/>
            <a:ext cx="1219965" cy="1569088"/>
          </a:xfrm>
          <a:prstGeom prst="rect">
            <a:avLst/>
          </a:prstGeom>
          <a:noFill/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 rot="10800000" flipV="1">
            <a:off x="335360" y="3068960"/>
            <a:ext cx="11377264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Текущий финансовый год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–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год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в котором осуществляется исполнение бюджета, составление и рассмотрение проекта бюджета на очередной финансовый год (очередной финансовый год и плановый период).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 rot="10800000" flipV="1">
            <a:off x="335360" y="3861052"/>
            <a:ext cx="11233248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Очередной финансовый год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год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следующий за текущим финансовым годом.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335360" y="4437116"/>
            <a:ext cx="7704856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Плановый период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два финансовых года, следующие за очередным финансовым годом.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 rot="10800000" flipV="1">
            <a:off x="335360" y="5013180"/>
            <a:ext cx="7632848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Отчетный финансовый год 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год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предшествующий текущему финансовому году.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 rot="10800000" flipV="1">
            <a:off x="335360" y="5589244"/>
            <a:ext cx="11161240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Публичные слушания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форма реализации прав населения муниципального образования (общественности) на участие в процессе принятия решений органами местного самоуправления посредством проведения собрания для публичного обсуждения проектов нормативных правовых актов муниципального образования и других общественно значимых вопросов.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603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319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8208" y="332656"/>
            <a:ext cx="38884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1078" y="244327"/>
            <a:ext cx="6314967" cy="1015663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spc="50" dirty="0" smtClean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Общие сведения.                                               Административно-территориальное деление. </a:t>
            </a:r>
          </a:p>
          <a:p>
            <a:pPr algn="ctr"/>
            <a:r>
              <a:rPr lang="ru-RU" sz="2000" b="1" spc="50" dirty="0" smtClean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Энгельсский муниципальный район</a:t>
            </a:r>
            <a:endParaRPr lang="ru-RU" sz="2000" b="1" spc="50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38554462"/>
              </p:ext>
            </p:extLst>
          </p:nvPr>
        </p:nvGraphicFramePr>
        <p:xfrm>
          <a:off x="6528053" y="1052736"/>
          <a:ext cx="5406935" cy="5356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7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37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964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8496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Безымянское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муниципальное образование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село Безымянное; поселок Бурный; село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Воскресенка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село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Заветы Ильича; село Зеленый Дол; поселок Калинино; село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Кирово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село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Красный Партизан; поселок Лебедево; поселок Межевой; село Новая Каменка; поселок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Новочарлык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село Первомайское; поселок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Прилужный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поселок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Солонцово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село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Тарлык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станция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Титоренко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поселок Шевченко; село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Широкополье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0491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Новопушкинское муниципальное образование</a:t>
                      </a:r>
                      <a:endParaRPr lang="ru-RU" sz="12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поселок Коминтерн; поселок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Голубьевка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поселок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Придорожный; поселок Пробуждение; поселок Новопушкинское; поселок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Анисовский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поселок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Долинный; поселок имени Карла Маркса; станция Лебедево; поселок Лощинный</a:t>
                      </a:r>
                      <a:endParaRPr lang="ru-RU" sz="12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9029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Красноярское муниципальное образование</a:t>
                      </a:r>
                      <a:endParaRPr lang="ru-RU" sz="12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село Красный Яр; поселок Взлетный; село Генеральское; поселок Дом отдыха "Ударник"; село Ленинское; село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Липовка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поселок Малая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Тополевка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поселок Овражный; село Осиновка; село Подстепное; село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Старицкое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село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Усть-Караман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село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Шумейка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поселок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Ясеновка</a:t>
                      </a:r>
                      <a:endParaRPr lang="ru-RU" sz="12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11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Терновское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муниципальное образование</a:t>
                      </a:r>
                      <a:endParaRPr lang="ru-RU" sz="12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село Терновка; село Березовка; село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Зауморье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село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Красноармейское; село Новая Терновка; село Подгорное; село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Смеловка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село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Степное; село 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Узморье</a:t>
                      </a:r>
                      <a:endParaRPr lang="ru-RU" sz="12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744077" y="476676"/>
            <a:ext cx="5184577" cy="307777"/>
          </a:xfrm>
          <a:prstGeom prst="rect">
            <a:avLst/>
          </a:prstGeom>
          <a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Сельские поселения</a:t>
            </a:r>
            <a:endParaRPr lang="ru-RU" sz="1400" b="1" dirty="0">
              <a:solidFill>
                <a:schemeClr val="tx2">
                  <a:lumMod val="50000"/>
                </a:schemeClr>
              </a:solidFill>
              <a:effectLst/>
              <a:latin typeface="Segoe UI Light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135325" y="2720409"/>
            <a:ext cx="646473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600" b="1" dirty="0" smtClean="0"/>
              <a:t>Энгельсский муниципальный район состоит из  пяти муниципальных образований:                                                                                                     </a:t>
            </a:r>
            <a:r>
              <a:rPr lang="ru-RU" b="1" i="1" dirty="0" smtClean="0"/>
              <a:t>1 городского и 4 сельских поселений.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2">
                  <a:lumMod val="50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2">
                  <a:lumMod val="50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tx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1344" y="1412777"/>
            <a:ext cx="58326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 smtClean="0">
                <a:cs typeface="Times New Roman" pitchFamily="18" charset="0"/>
              </a:rPr>
              <a:t>Территория муниципального района заключается в границах, закрепленных действующим административно-территориальным устройством Саратовской области, площадью – 3 232,52 км</a:t>
            </a:r>
            <a:r>
              <a:rPr lang="ru-RU" sz="1600" i="1" baseline="30000" dirty="0" smtClean="0">
                <a:cs typeface="Times New Roman" pitchFamily="18" charset="0"/>
              </a:rPr>
              <a:t>2</a:t>
            </a:r>
            <a:r>
              <a:rPr lang="ru-RU" sz="1600" i="1" dirty="0" smtClean="0">
                <a:cs typeface="Times New Roman" pitchFamily="18" charset="0"/>
              </a:rPr>
              <a:t>. Административный центр района – город Энгельс, с числом жителей 262 812 чел.</a:t>
            </a:r>
            <a:endParaRPr lang="ru-RU" sz="1600" i="1" dirty="0"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460064" y="3894860"/>
            <a:ext cx="5377543" cy="30777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Городское поселение</a:t>
            </a:r>
            <a:endParaRPr lang="ru-RU" sz="1400" b="1" dirty="0">
              <a:solidFill>
                <a:schemeClr val="tx2">
                  <a:lumMod val="50000"/>
                </a:schemeClr>
              </a:solidFill>
              <a:effectLst/>
              <a:latin typeface="Segoe UI Light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63356" y="4581128"/>
          <a:ext cx="6048671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69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417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Муниципальное образование город Энгельс</a:t>
                      </a:r>
                      <a:endParaRPr lang="ru-RU" sz="1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город Энгельс; поселок Плодосовхоз; поселок Прибрежный; рабочий поселок Приволжский; поселок Геофизик; село </a:t>
                      </a:r>
                      <a:r>
                        <a:rPr lang="ru-RU" sz="1400" b="1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Квасниковка</a:t>
                      </a:r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; поселок Новоселово</a:t>
                      </a:r>
                      <a:endParaRPr lang="ru-RU" sz="1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Стрелка вниз 9"/>
          <p:cNvSpPr/>
          <p:nvPr/>
        </p:nvSpPr>
        <p:spPr>
          <a:xfrm>
            <a:off x="9408368" y="836712"/>
            <a:ext cx="360040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927648" y="4293096"/>
            <a:ext cx="43204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5711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2351584" y="188913"/>
            <a:ext cx="7704856" cy="1583903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Основные задачи и приоритетные направления  бюджетной политики на очередной финансовый год и плановый период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67408" y="3645024"/>
            <a:ext cx="11017224" cy="504056"/>
          </a:xfrm>
          <a:prstGeom prst="roundRect">
            <a:avLst>
              <a:gd name="adj" fmla="val 50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– Установление новых расходных обязательств только в пределах имеющихся для их реализации финансовых ресурсов;</a:t>
            </a:r>
            <a:endParaRPr lang="ru-RU" sz="14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67408" y="4221088"/>
            <a:ext cx="11017224" cy="648072"/>
          </a:xfrm>
          <a:prstGeom prst="roundRect">
            <a:avLst>
              <a:gd name="adj" fmla="val 50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– Повышение качества планирования главными распорядителями бюджетных средств ведомственных расходов и осуществление оценки эффективности их использования. Расходование  бюджетных средств  главными  распорядителями  должно сопровождаться содержательным  анализом достигнутых результатов;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67408" y="4941168"/>
            <a:ext cx="11017223" cy="576064"/>
          </a:xfrm>
          <a:prstGeom prst="roundRect">
            <a:avLst>
              <a:gd name="adj" fmla="val 50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– Переход к режиму жесткой экономии бюджетных средств, предполагающему достижение максимально возможного эффекта от каждого бюджетного рубля;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67408" y="5589240"/>
            <a:ext cx="11017224" cy="432048"/>
          </a:xfrm>
          <a:prstGeom prst="roundRect">
            <a:avLst>
              <a:gd name="adj" fmla="val 50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–  Усиление финансового контроля со стороны главных распорядителей бюджетных средств и финансового органа;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7408" y="6093296"/>
            <a:ext cx="11017223" cy="504056"/>
          </a:xfrm>
          <a:prstGeom prst="roundRect">
            <a:avLst>
              <a:gd name="adj" fmla="val 50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– Работа главных распорядителей бюджетных средств с отраслевыми министерствами и ведомствами по привлечению дополнительных средств вышестоящих бюджетов.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3" name="Picture 1" descr="C:\Users\User\Desktop\Для бюджета для граждан\445px-Coat_of_Arms_of_Saratov_oblast_(with_wreath).svg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74243" y="260648"/>
            <a:ext cx="1073285" cy="1224136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839416" y="3140968"/>
            <a:ext cx="10873208" cy="360040"/>
          </a:xfrm>
          <a:prstGeom prst="roundRect">
            <a:avLst>
              <a:gd name="adj" fmla="val 50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– </a:t>
            </a:r>
            <a:r>
              <a:rPr lang="ru-RU" sz="1400" dirty="0" smtClean="0">
                <a:solidFill>
                  <a:schemeClr val="tx1"/>
                </a:solidFill>
              </a:rPr>
              <a:t>Мобилизация налоговых и неналоговых доходов бюджета; </a:t>
            </a:r>
            <a:endParaRPr lang="ru-RU" sz="14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39416" y="1844824"/>
            <a:ext cx="10873208" cy="504056"/>
          </a:xfrm>
          <a:prstGeom prst="roundRect">
            <a:avLst>
              <a:gd name="adj" fmla="val 50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1400" dirty="0" smtClean="0">
                <a:solidFill>
                  <a:schemeClr val="tx1"/>
                </a:solidFill>
              </a:rPr>
              <a:t>Обеспечение сбалансированности и устойчивости бюджета в условиях ограниченности финансовых ресурсов;</a:t>
            </a:r>
            <a:endParaRPr lang="ru-RU" sz="14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39416" y="2492896"/>
            <a:ext cx="10945216" cy="504056"/>
          </a:xfrm>
          <a:prstGeom prst="roundRect">
            <a:avLst>
              <a:gd name="adj" fmla="val 50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– Усиление налогового администрирования,</a:t>
            </a:r>
            <a:r>
              <a:rPr lang="ru-RU" sz="1400" dirty="0" smtClean="0">
                <a:solidFill>
                  <a:schemeClr val="tx1"/>
                </a:solidFill>
              </a:rPr>
              <a:t> в особенности по </a:t>
            </a:r>
            <a:r>
              <a:rPr lang="ru-RU" sz="1400" dirty="0" err="1" smtClean="0">
                <a:solidFill>
                  <a:schemeClr val="tx1"/>
                </a:solidFill>
              </a:rPr>
              <a:t>бюджетообразующим</a:t>
            </a:r>
            <a:r>
              <a:rPr lang="ru-RU" sz="1400" dirty="0" smtClean="0">
                <a:solidFill>
                  <a:schemeClr val="tx1"/>
                </a:solidFill>
              </a:rPr>
              <a:t> доходам;</a:t>
            </a:r>
            <a:endParaRPr lang="ru-RU" sz="14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8733" y="1719711"/>
            <a:ext cx="2928395" cy="593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Составление проекта бюджета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0901" y="2787929"/>
            <a:ext cx="2887883" cy="547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Утверждение бюджета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0904" y="3857467"/>
            <a:ext cx="2887883" cy="497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Исполнение бюджета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0906" y="4804776"/>
            <a:ext cx="2853159" cy="497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Отчетность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88732" y="5805322"/>
            <a:ext cx="2824223" cy="497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Контроль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61481" y="1717924"/>
            <a:ext cx="8433115" cy="48613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3472631" y="1209332"/>
          <a:ext cx="8460444" cy="275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0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05037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27545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январь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февраль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март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апрель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май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июнь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июль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август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сентябрь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Октябрь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ноябрь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декабрь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3503712" y="1700808"/>
            <a:ext cx="8352928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май- октябрь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03712" y="2708920"/>
            <a:ext cx="8352928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ноябрь - декабрь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47728" y="1916836"/>
            <a:ext cx="82089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Tx/>
              <a:buChar char="-"/>
              <a:defRPr/>
            </a:pPr>
            <a:r>
              <a:rPr kumimoji="0" lang="ru-RU" sz="1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Составляется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прогноз социально-экономического  развития </a:t>
            </a:r>
            <a:r>
              <a:rPr lang="ru-RU" sz="1400" dirty="0" err="1" smtClean="0">
                <a:latin typeface="Segoe UI Light" panose="020B0502040204020203" pitchFamily="34" charset="0"/>
              </a:rPr>
              <a:t>Энгельсского</a:t>
            </a:r>
            <a:r>
              <a:rPr lang="ru-RU" sz="1400" dirty="0" smtClean="0">
                <a:latin typeface="Segoe UI Light" panose="020B0502040204020203" pitchFamily="34" charset="0"/>
              </a:rPr>
              <a:t> муниципального района</a:t>
            </a:r>
            <a:endParaRPr lang="ru-RU" sz="1400" dirty="0">
              <a:latin typeface="Segoe UI Light" panose="020B0502040204020203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Определяются основные характеристики бюджета на  следующий бюджетный цикл 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Формируются основные направления налоговой и бюджетной политики </a:t>
            </a:r>
            <a:r>
              <a:rPr lang="ru-RU" sz="1400" dirty="0" smtClean="0">
                <a:latin typeface="Segoe UI Light" panose="020B0502040204020203" pitchFamily="34" charset="0"/>
              </a:rPr>
              <a:t>района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Light" panose="020B0502040204020203" pitchFamily="34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47728" y="306896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</a:rPr>
              <a:t>Назначаются и проводятся публичные слушания по проекту бюджета на следующий год и плановый период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До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15 ноября проект бюджета вносится Главой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Энгельсского муниципального района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на рассмотрение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в  Собрание Депутатов Энгельсского муниципального района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70167" y="4307064"/>
            <a:ext cx="83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В первый рабочий день  года организуется исполнение бюджета по доходам и расходам на основе сводной бюджетной росписи и кассового плана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89616" y="5210063"/>
            <a:ext cx="83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Составляется ежемесячная отчетность об исполнении бюджета и направляется в Министерство финансов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</a:rPr>
              <a:t>Саратовской области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27724" y="6026669"/>
            <a:ext cx="839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Внешний контроль осуществляется Контрольно-счетной палатой </a:t>
            </a:r>
            <a:r>
              <a:rPr lang="ru-RU" sz="1200" dirty="0" smtClean="0">
                <a:solidFill>
                  <a:prstClr val="black"/>
                </a:solidFill>
                <a:latin typeface="Segoe UI Light" panose="020B0502040204020203" pitchFamily="34" charset="0"/>
              </a:rPr>
              <a:t> Энгельсского муниципального района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Внутренний контроль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осуществляет комитет финансов администрации Энгельсского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 муниципального района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70164" y="4002102"/>
            <a:ext cx="8404979" cy="263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январь- декабрь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461482" y="4830292"/>
            <a:ext cx="8404979" cy="2795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январь- декабрь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470164" y="5733284"/>
            <a:ext cx="8404979" cy="3208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январь- декабрь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89617" y="342829"/>
            <a:ext cx="8374755" cy="493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Наш бюджетный календарь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1837486" y="2425742"/>
            <a:ext cx="275671" cy="286245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1837486" y="3433869"/>
            <a:ext cx="275671" cy="325046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Стрелка вниз 32"/>
          <p:cNvSpPr/>
          <p:nvPr/>
        </p:nvSpPr>
        <p:spPr>
          <a:xfrm>
            <a:off x="1837486" y="4417454"/>
            <a:ext cx="275671" cy="325046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Стрелка вниз 33"/>
          <p:cNvSpPr/>
          <p:nvPr/>
        </p:nvSpPr>
        <p:spPr>
          <a:xfrm>
            <a:off x="1837486" y="5369858"/>
            <a:ext cx="275671" cy="325046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2" name="Picture 8" descr="https://www.instom.ru/upload/medialibrary/fd7/fd701ef774b03810af42c1af9070d98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685" b="8284"/>
          <a:stretch/>
        </p:blipFill>
        <p:spPr bwMode="auto">
          <a:xfrm>
            <a:off x="388731" y="175898"/>
            <a:ext cx="2875329" cy="1431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21385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8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8" grpId="0" animBg="1"/>
      <p:bldP spid="4" grpId="0" animBg="1"/>
      <p:bldP spid="17" grpId="0" animBg="1"/>
      <p:bldP spid="19" grpId="0" animBg="1"/>
      <p:bldP spid="5" grpId="0" build="p"/>
      <p:bldP spid="27" grpId="0" build="p"/>
      <p:bldP spid="28" grpId="0" build="p"/>
      <p:bldP spid="29" grpId="0" build="p"/>
      <p:bldP spid="20" grpId="0" build="p"/>
      <p:bldP spid="23" grpId="0" animBg="1"/>
      <p:bldP spid="24" grpId="0" animBg="1"/>
      <p:bldP spid="26" grpId="0" animBg="1"/>
      <p:bldP spid="9" grpId="0" animBg="1"/>
      <p:bldP spid="13" grpId="0" animBg="1"/>
      <p:bldP spid="32" grpId="0" animBg="1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94452" y="118443"/>
            <a:ext cx="724081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400" b="1" i="1" dirty="0" smtClean="0">
                <a:ln/>
                <a:latin typeface="Times New Roman" pitchFamily="18" charset="0"/>
                <a:cs typeface="Times New Roman" pitchFamily="18" charset="0"/>
              </a:rPr>
              <a:t>Основные показатели социально-экономического развития </a:t>
            </a:r>
            <a:r>
              <a:rPr lang="ru-RU" sz="2400" b="1" i="1" dirty="0" err="1" smtClean="0">
                <a:ln/>
                <a:latin typeface="Times New Roman" pitchFamily="18" charset="0"/>
                <a:cs typeface="Times New Roman" pitchFamily="18" charset="0"/>
              </a:rPr>
              <a:t>Энгельсского</a:t>
            </a:r>
            <a:r>
              <a:rPr lang="ru-RU" sz="2400" b="1" i="1" dirty="0" smtClean="0">
                <a:ln/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</a:p>
          <a:p>
            <a:pPr algn="ctr"/>
            <a:endParaRPr lang="ru-RU" b="1" dirty="0">
              <a:ln/>
              <a:solidFill>
                <a:srgbClr val="1F497D">
                  <a:lumMod val="90000"/>
                  <a:lumOff val="10000"/>
                </a:srgbClr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1384" y="0"/>
            <a:ext cx="2880320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1" name="Диаграмма 40"/>
          <p:cNvGraphicFramePr/>
          <p:nvPr>
            <p:extLst>
              <p:ext uri="{D42A27DB-BD31-4B8C-83A1-F6EECF244321}">
                <p14:modId xmlns="" xmlns:p14="http://schemas.microsoft.com/office/powerpoint/2010/main" val="3586514337"/>
              </p:ext>
            </p:extLst>
          </p:nvPr>
        </p:nvGraphicFramePr>
        <p:xfrm>
          <a:off x="551384" y="1700808"/>
          <a:ext cx="5328592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="" xmlns:p14="http://schemas.microsoft.com/office/powerpoint/2010/main" val="1755665674"/>
              </p:ext>
            </p:extLst>
          </p:nvPr>
        </p:nvGraphicFramePr>
        <p:xfrm>
          <a:off x="551384" y="3356992"/>
          <a:ext cx="5328592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7" name="Диаграмма 46"/>
          <p:cNvGraphicFramePr/>
          <p:nvPr>
            <p:extLst>
              <p:ext uri="{D42A27DB-BD31-4B8C-83A1-F6EECF244321}">
                <p14:modId xmlns="" xmlns:p14="http://schemas.microsoft.com/office/powerpoint/2010/main" val="4000912604"/>
              </p:ext>
            </p:extLst>
          </p:nvPr>
        </p:nvGraphicFramePr>
        <p:xfrm>
          <a:off x="6384032" y="5085184"/>
          <a:ext cx="5266911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="" xmlns:p14="http://schemas.microsoft.com/office/powerpoint/2010/main" val="4093427649"/>
              </p:ext>
            </p:extLst>
          </p:nvPr>
        </p:nvGraphicFramePr>
        <p:xfrm>
          <a:off x="551384" y="5085184"/>
          <a:ext cx="5328592" cy="1560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832304" y="1052736"/>
            <a:ext cx="2808312" cy="600164"/>
          </a:xfrm>
          <a:prstGeom prst="rect">
            <a:avLst/>
          </a:prstGeom>
          <a:pattFill prst="lgGrid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</a:rPr>
              <a:t>2020 – 2021 годы – отчетные данные</a:t>
            </a:r>
          </a:p>
          <a:p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</a:rPr>
              <a:t>2022 год – ожидаемая оценка</a:t>
            </a:r>
          </a:p>
          <a:p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</a:rPr>
              <a:t>2023 -2025 - прогноз</a:t>
            </a:r>
            <a:endParaRPr lang="ru-RU" sz="1100" i="1" dirty="0">
              <a:solidFill>
                <a:schemeClr val="accent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="" xmlns:p14="http://schemas.microsoft.com/office/powerpoint/2010/main" val="4000912604"/>
              </p:ext>
            </p:extLst>
          </p:nvPr>
        </p:nvGraphicFramePr>
        <p:xfrm>
          <a:off x="6384032" y="3356992"/>
          <a:ext cx="5266911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="" xmlns:p14="http://schemas.microsoft.com/office/powerpoint/2010/main" val="4000912604"/>
              </p:ext>
            </p:extLst>
          </p:nvPr>
        </p:nvGraphicFramePr>
        <p:xfrm>
          <a:off x="6384032" y="1700808"/>
          <a:ext cx="5256584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1919676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1384" y="121818"/>
            <a:ext cx="11161240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000" b="1" dirty="0">
                <a:ln/>
              </a:rPr>
              <a:t>Основные </a:t>
            </a:r>
            <a:r>
              <a:rPr lang="ru-RU" sz="2000" b="1" dirty="0" smtClean="0">
                <a:ln/>
              </a:rPr>
              <a:t>показатели социально-экономического развития </a:t>
            </a:r>
            <a:r>
              <a:rPr lang="ru-RU" sz="2000" b="1" dirty="0" err="1" smtClean="0">
                <a:ln/>
              </a:rPr>
              <a:t>Энгельсского</a:t>
            </a:r>
            <a:r>
              <a:rPr lang="ru-RU" sz="2000" b="1" dirty="0" smtClean="0">
                <a:ln/>
              </a:rPr>
              <a:t> муниципального района </a:t>
            </a:r>
            <a:endParaRPr lang="ru-RU" sz="2000" b="1" dirty="0">
              <a:ln/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804" y="447108"/>
            <a:ext cx="3960440" cy="17804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9192344" y="980728"/>
            <a:ext cx="2693916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Численность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работающего населения  </a:t>
            </a:r>
            <a:r>
              <a:rPr lang="ru-RU" sz="1200" dirty="0" err="1" smtClean="0">
                <a:solidFill>
                  <a:schemeClr val="tx2">
                    <a:lumMod val="50000"/>
                  </a:schemeClr>
                </a:solidFill>
              </a:rPr>
              <a:t>Энгельсского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 муниципального района (тыс. чел.)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="" xmlns:p14="http://schemas.microsoft.com/office/powerpoint/2010/main" val="3924967206"/>
              </p:ext>
            </p:extLst>
          </p:nvPr>
        </p:nvGraphicFramePr>
        <p:xfrm>
          <a:off x="6888088" y="1700808"/>
          <a:ext cx="4968553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63352" y="1052736"/>
            <a:ext cx="2397804" cy="4616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Среднемесячная заработная плата, тыс. руб.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7" name="Диаграмма 36"/>
          <p:cNvGraphicFramePr/>
          <p:nvPr>
            <p:extLst>
              <p:ext uri="{D42A27DB-BD31-4B8C-83A1-F6EECF244321}">
                <p14:modId xmlns="" xmlns:p14="http://schemas.microsoft.com/office/powerpoint/2010/main" val="3584982148"/>
              </p:ext>
            </p:extLst>
          </p:nvPr>
        </p:nvGraphicFramePr>
        <p:xfrm>
          <a:off x="263352" y="1700808"/>
          <a:ext cx="5760640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16080" y="4293096"/>
            <a:ext cx="50405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200" b="1" dirty="0" smtClean="0"/>
          </a:p>
          <a:p>
            <a:pPr algn="just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Уровень      безработицы       на     01.01.2022 г.     составлял     0,5%,     на   01.10.2022 г. – 0,5%</a:t>
            </a:r>
          </a:p>
          <a:p>
            <a:pPr algn="just"/>
            <a:endParaRPr lang="ru-RU" sz="12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Прожиточный минимум на душу населения (по Саратовской области) </a:t>
            </a:r>
          </a:p>
          <a:p>
            <a:pPr algn="just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на 01.01.2022 г. –  10 629,0 руб.</a:t>
            </a:r>
          </a:p>
          <a:p>
            <a:pPr algn="just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с 01.06.2022 г. – 11 692,0 руб.</a:t>
            </a:r>
          </a:p>
          <a:p>
            <a:pPr algn="just"/>
            <a:endParaRPr lang="ru-RU" sz="12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Минимальная заработная плата с  01.06.2022 г. – 15 279,0 руб. в месяц.</a:t>
            </a:r>
          </a:p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63351" y="4581127"/>
          <a:ext cx="5760641" cy="165618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9184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89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165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902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902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902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0984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3526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/>
                        <a:t>Наименование  показателя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/>
                        <a:t>ед</a:t>
                      </a:r>
                      <a:r>
                        <a:rPr lang="ru-RU" sz="1000" b="1" i="0" u="none" strike="noStrike" dirty="0" smtClean="0"/>
                        <a:t>. </a:t>
                      </a:r>
                      <a:r>
                        <a:rPr lang="ru-RU" sz="1000" b="1" i="0" u="none" strike="noStrike" dirty="0" err="1" smtClean="0"/>
                        <a:t>изм</a:t>
                      </a:r>
                      <a:r>
                        <a:rPr lang="ru-RU" sz="1000" b="1" i="0" u="none" strike="noStrike" dirty="0"/>
                        <a:t>.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/>
                        <a:t>2020 год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/>
                        <a:t>2021 год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/>
                        <a:t>2022 год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/>
                        <a:t>2023 год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/>
                        <a:t>2024 год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/>
                        <a:t>2025 год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671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i="0" u="none" strike="noStrike" dirty="0"/>
                        <a:t>Численность постоянного населения на 1 </a:t>
                      </a:r>
                      <a:r>
                        <a:rPr lang="ru-RU" sz="1000" i="0" u="none" strike="noStrike" dirty="0" smtClean="0"/>
                        <a:t>января: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 smtClean="0"/>
                        <a:t>чел</a:t>
                      </a:r>
                      <a:r>
                        <a:rPr lang="ru-RU" sz="1000" i="0" u="none" strike="noStrike" dirty="0"/>
                        <a:t>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 smtClean="0"/>
                        <a:t>309  745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308 054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306 189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/>
                        <a:t>306 189</a:t>
                      </a:r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/>
                        <a:t>306 189</a:t>
                      </a:r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/>
                        <a:t>306 189</a:t>
                      </a:r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16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i="0" u="none" strike="noStrike" dirty="0"/>
                        <a:t>- в </a:t>
                      </a:r>
                      <a:r>
                        <a:rPr lang="ru-RU" sz="1000" i="0" u="none" strike="noStrike" dirty="0" smtClean="0"/>
                        <a:t>трудоспособном </a:t>
                      </a:r>
                      <a:r>
                        <a:rPr lang="ru-RU" sz="1000" i="0" u="none" strike="noStrike" dirty="0"/>
                        <a:t>возрасте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 smtClean="0"/>
                        <a:t>чел</a:t>
                      </a:r>
                      <a:r>
                        <a:rPr lang="ru-RU" sz="1000" i="0" u="none" strike="noStrike" dirty="0"/>
                        <a:t>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 smtClean="0"/>
                        <a:t>178 165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176 355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178 805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178 805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/>
                        <a:t>178 805</a:t>
                      </a:r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/>
                        <a:t>178 805</a:t>
                      </a:r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26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i="0" u="none" strike="noStrike" dirty="0"/>
                        <a:t>- моложе </a:t>
                      </a:r>
                      <a:r>
                        <a:rPr lang="ru-RU" sz="1000" i="0" u="none" strike="noStrike" dirty="0" smtClean="0"/>
                        <a:t>трудоспособного </a:t>
                      </a:r>
                      <a:r>
                        <a:rPr lang="ru-RU" sz="1000" i="0" u="none" strike="noStrike" dirty="0"/>
                        <a:t>возраста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 smtClean="0"/>
                        <a:t>чел</a:t>
                      </a:r>
                      <a:r>
                        <a:rPr lang="ru-RU" sz="1000" i="0" u="none" strike="noStrike" dirty="0"/>
                        <a:t>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51 </a:t>
                      </a:r>
                      <a:r>
                        <a:rPr lang="ru-RU" sz="1000" i="0" u="none" strike="noStrike" dirty="0" smtClean="0"/>
                        <a:t> 901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51 654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51 399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51 399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51 399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/>
                        <a:t>51 399</a:t>
                      </a:r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26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i="0" u="none" strike="noStrike" dirty="0"/>
                        <a:t>- старше трудоспособного возраста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 smtClean="0"/>
                        <a:t>чел</a:t>
                      </a:r>
                      <a:r>
                        <a:rPr lang="ru-RU" sz="1000" i="0" u="none" strike="noStrike" dirty="0"/>
                        <a:t>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 smtClean="0"/>
                        <a:t>79 679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80 045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/>
                        <a:t>75 985</a:t>
                      </a:r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/>
                        <a:t>75 985</a:t>
                      </a:r>
                      <a:endParaRPr lang="ru-RU" sz="1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75 985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i="0" u="none" strike="noStrike" dirty="0"/>
                        <a:t>75 985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63352" y="4293096"/>
            <a:ext cx="576064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Структура населения района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3880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352" y="116633"/>
            <a:ext cx="11809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5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Основные  </a:t>
            </a:r>
            <a:r>
              <a:rPr lang="ru-RU" sz="2400" b="1" spc="5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параметры </a:t>
            </a:r>
            <a:r>
              <a:rPr lang="ru-RU" sz="2400" b="1" spc="5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  Энгельсского муниципального района, тыс. руб.</a:t>
            </a:r>
            <a:endParaRPr lang="ru-RU" sz="28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6167" y="974188"/>
            <a:ext cx="2143140" cy="136890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2023 </a:t>
            </a:r>
            <a:r>
              <a:rPr lang="ru-RU" sz="2800" b="1" dirty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08367" y="2509084"/>
            <a:ext cx="2143140" cy="1422847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2024 </a:t>
            </a:r>
            <a:r>
              <a:rPr lang="ru-RU" sz="2800" b="1" dirty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8367" y="4097208"/>
            <a:ext cx="2143140" cy="142002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2025 </a:t>
            </a:r>
            <a:r>
              <a:rPr lang="ru-RU" sz="2800" b="1" dirty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433771" y="1501628"/>
            <a:ext cx="1062983" cy="623498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382939" y="2908750"/>
            <a:ext cx="1062983" cy="623498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429523" y="4523872"/>
            <a:ext cx="1071476" cy="623498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96708438"/>
              </p:ext>
            </p:extLst>
          </p:nvPr>
        </p:nvGraphicFramePr>
        <p:xfrm>
          <a:off x="4735060" y="1166706"/>
          <a:ext cx="6977571" cy="1326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24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288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262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95763"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Доходы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Расходы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Профицит(+)</a:t>
                      </a:r>
                    </a:p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Дефицит</a:t>
                      </a:r>
                      <a:r>
                        <a:rPr lang="ru-RU" b="0" cap="none" spc="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 (-)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042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5 202 054,1</a:t>
                      </a:r>
                      <a:endParaRPr lang="ru-RU" sz="24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5 202 054,1</a:t>
                      </a:r>
                      <a:endParaRPr lang="ru-RU" sz="24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0,0</a:t>
                      </a:r>
                      <a:endParaRPr lang="ru-RU" sz="24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5254247"/>
              </p:ext>
            </p:extLst>
          </p:nvPr>
        </p:nvGraphicFramePr>
        <p:xfrm>
          <a:off x="4735056" y="2643242"/>
          <a:ext cx="6977569" cy="1145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24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288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262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63286"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Расходы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Профицит(+)</a:t>
                      </a:r>
                    </a:p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Дефицит</a:t>
                      </a:r>
                      <a:r>
                        <a:rPr lang="ru-RU" b="0" cap="none" spc="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(-)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251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4 914 139,9</a:t>
                      </a:r>
                      <a:endParaRPr lang="ru-RU" sz="24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4 914 139,9</a:t>
                      </a:r>
                      <a:endParaRPr lang="ru-RU" sz="24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0,0</a:t>
                      </a:r>
                      <a:endParaRPr lang="ru-RU" sz="24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78816625"/>
              </p:ext>
            </p:extLst>
          </p:nvPr>
        </p:nvGraphicFramePr>
        <p:xfrm>
          <a:off x="4727854" y="4119780"/>
          <a:ext cx="6984776" cy="1325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7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313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286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77055"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Расходы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Профицит(+)</a:t>
                      </a:r>
                    </a:p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Дефицит</a:t>
                      </a:r>
                      <a:r>
                        <a:rPr lang="ru-RU" b="0" cap="none" spc="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(-)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838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5 060 084,9</a:t>
                      </a:r>
                      <a:endParaRPr lang="ru-RU" sz="24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5 060 084,9</a:t>
                      </a:r>
                      <a:endParaRPr lang="ru-RU" sz="24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0,0</a:t>
                      </a:r>
                      <a:endParaRPr lang="ru-RU" sz="24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64591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5313" y="274638"/>
            <a:ext cx="7301775" cy="822079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tx2">
                <a:lumMod val="50000"/>
                <a:alpha val="58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72986"/>
            <a:r>
              <a:rPr lang="ru-RU" sz="16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ДОХОДОВ, </a:t>
            </a:r>
          </a:p>
          <a:p>
            <a:pPr algn="ctr" defTabSz="372986"/>
            <a:r>
              <a:rPr lang="ru-RU" sz="16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ФОРМИРУЮЩИХ НАШ БЮДЖЕТ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3252" y="1860505"/>
            <a:ext cx="3424979" cy="48837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4">
                <a:lumMod val="75000"/>
                <a:alpha val="34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b="1" dirty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</a:p>
          <a:p>
            <a:pPr algn="ctr" defTabSz="372986"/>
            <a:r>
              <a:rPr lang="ru-RU" sz="1400" b="1" dirty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2038" y="2497317"/>
            <a:ext cx="3445690" cy="1795779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dirty="0" smtClean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 </a:t>
            </a: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Налог на доходы физических лиц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Транспортный налог</a:t>
            </a:r>
            <a:endParaRPr lang="ru-RU" sz="1400" dirty="0">
              <a:solidFill>
                <a:prstClr val="black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Единый сельскохозяйственный налог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Налог, взимаемый в связи с применением патентной системы налогообложения</a:t>
            </a:r>
          </a:p>
          <a:p>
            <a:pPr algn="ctr" defTabSz="372986"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Государственная пошлина</a:t>
            </a:r>
            <a:endParaRPr lang="ru-RU" sz="1400" dirty="0">
              <a:solidFill>
                <a:prstClr val="black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Прочие налоги и сборы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33568" y="1831449"/>
            <a:ext cx="3323937" cy="51743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4">
                <a:lumMod val="75000"/>
                <a:alpha val="36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b="1" dirty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 </a:t>
            </a:r>
            <a:r>
              <a:rPr lang="ru-RU" sz="1400" b="1" dirty="0" smtClean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400" b="1" dirty="0">
              <a:solidFill>
                <a:prstClr val="black">
                  <a:alpha val="7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39632" y="2469790"/>
            <a:ext cx="3317869" cy="182330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Арендная плата за землю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Аренда имущества</a:t>
            </a:r>
          </a:p>
          <a:p>
            <a:pPr algn="ctr" defTabSz="372986"/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-Штрафные санкции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Плата за негативное воздействие на окружающую </a:t>
            </a:r>
            <a:r>
              <a:rPr lang="ru-RU" sz="1400" dirty="0" smtClean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среду</a:t>
            </a:r>
          </a:p>
          <a:p>
            <a:pPr algn="ctr" defTabSz="372986"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Продажа земли и имущества</a:t>
            </a:r>
            <a:endParaRPr lang="ru-RU" sz="1400" dirty="0">
              <a:solidFill>
                <a:prstClr val="black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Прочие неналоговые доходы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820951" y="1836346"/>
            <a:ext cx="2976132" cy="43862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4">
                <a:lumMod val="75000"/>
                <a:alpha val="36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b="1" dirty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перечисления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881313" y="2527948"/>
            <a:ext cx="2957551" cy="71237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Поступления от других бюджетов</a:t>
            </a:r>
          </a:p>
          <a:p>
            <a:pPr algn="ctr" defTabSz="372986"/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(федерального и регионального уровней)</a:t>
            </a:r>
            <a:r>
              <a:rPr lang="en-US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/>
            </a:r>
            <a:br>
              <a:rPr lang="en-US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или  </a:t>
            </a:r>
            <a:r>
              <a:rPr lang="ru-RU" sz="1000" b="1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межбюджетные трансферты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869472" y="4854170"/>
            <a:ext cx="2959776" cy="49024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Дотации</a:t>
            </a:r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– предоставляются без определения конкретной цели их использования (например на сбалансированность бюджетов)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881314" y="3454568"/>
            <a:ext cx="2957551" cy="1225929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Субвенции</a:t>
            </a:r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– предоставляются для финансирования государственных полномочий </a:t>
            </a:r>
            <a:r>
              <a:rPr lang="ru-RU" sz="1000" dirty="0" smtClean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(иными </a:t>
            </a:r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словами – это те расходы, которые не отнесены к нашим полномочиям и осуществлять которые можно только за счет  средств вышестоящих бюджетов)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869475" y="5550355"/>
            <a:ext cx="2999804" cy="102123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Субсидии</a:t>
            </a:r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– предоставляются при условии  долевого участия </a:t>
            </a:r>
          </a:p>
          <a:p>
            <a:pPr algn="ctr" defTabSz="372986"/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(иными словами: можно просить денег  у вышестоящего бюджета только на те проекты, в которые  сможем направить и  собственные средства, например 50/50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12806891"/>
              </p:ext>
            </p:extLst>
          </p:nvPr>
        </p:nvGraphicFramePr>
        <p:xfrm>
          <a:off x="173743" y="4443218"/>
          <a:ext cx="7683761" cy="2088734"/>
        </p:xfrm>
        <a:graphic>
          <a:graphicData uri="http://schemas.openxmlformats.org/drawingml/2006/table">
            <a:tbl>
              <a:tblPr firstRow="1" bandRow="1">
                <a:effectLst>
                  <a:outerShdw blurRad="660400" dist="355600" dir="3720000" algn="ctr" rotWithShape="0">
                    <a:srgbClr val="000000">
                      <a:alpha val="81000"/>
                    </a:srgbClr>
                  </a:outerShdw>
                </a:effectLst>
              </a:tblPr>
              <a:tblGrid>
                <a:gridCol w="56342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495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  Доходы </a:t>
                      </a:r>
                      <a:r>
                        <a:rPr lang="ru-RU" sz="1800" b="1" i="0" u="none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Энгельсского</a:t>
                      </a:r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муниципального района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на 2023 год всего, тыс. руб.</a:t>
                      </a:r>
                      <a:endParaRPr lang="ru-RU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5</a:t>
                      </a:r>
                      <a:r>
                        <a:rPr lang="ru-RU" sz="22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202 054,1</a:t>
                      </a:r>
                      <a:endParaRPr lang="ru-RU" sz="2200" b="1" i="0" u="none" strike="noStrike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49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  Налоговые </a:t>
                      </a:r>
                      <a:r>
                        <a:rPr lang="ru-RU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доходы</a:t>
                      </a: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1 564 841,2</a:t>
                      </a:r>
                      <a:endParaRPr lang="ru-RU" sz="2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9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  Неналоговые </a:t>
                      </a:r>
                      <a:r>
                        <a:rPr lang="ru-RU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доходы</a:t>
                      </a: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123</a:t>
                      </a:r>
                      <a:r>
                        <a:rPr lang="ru-RU" sz="2200" b="0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914,9</a:t>
                      </a:r>
                      <a:endParaRPr lang="ru-RU" sz="2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16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  Безвозмездные поступления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</a:t>
                      </a: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3</a:t>
                      </a:r>
                      <a:r>
                        <a:rPr lang="ru-RU" sz="2200" b="0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513 298,0</a:t>
                      </a:r>
                      <a:endParaRPr lang="ru-RU" sz="2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" name="Picture 2" descr="http://illustrators.ru/uploads/illustration/image/849772/main_img017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91349" y="0"/>
            <a:ext cx="2872207" cy="16133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низ 4"/>
          <p:cNvSpPr/>
          <p:nvPr/>
        </p:nvSpPr>
        <p:spPr>
          <a:xfrm>
            <a:off x="10369373" y="3301207"/>
            <a:ext cx="218195" cy="153367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735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9829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 flipH="1">
            <a:off x="1991544" y="116632"/>
            <a:ext cx="8136904" cy="11079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spc="38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batC" panose="02000505050000020003" pitchFamily="50" charset="-52"/>
              </a:rPr>
              <a:t>Доходная часть бюджета </a:t>
            </a:r>
            <a:endParaRPr lang="ru-RU" sz="2200" b="1" u="sng" spc="38" dirty="0" smtClean="0">
              <a:ln w="0"/>
              <a:solidFill>
                <a:srgbClr val="1F497D">
                  <a:lumMod val="5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batC" panose="02000505050000020003" pitchFamily="50" charset="-52"/>
            </a:endParaRPr>
          </a:p>
          <a:p>
            <a:pPr algn="ctr"/>
            <a:r>
              <a:rPr lang="ru-RU" sz="2200" b="1" u="sng" spc="38" dirty="0" err="1" smtClean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batC" panose="02000505050000020003" pitchFamily="50" charset="-52"/>
              </a:rPr>
              <a:t>Энгельсского</a:t>
            </a:r>
            <a:r>
              <a:rPr lang="ru-RU" sz="2200" b="1" u="sng" spc="38" dirty="0" smtClean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batC" panose="02000505050000020003" pitchFamily="50" charset="-52"/>
              </a:rPr>
              <a:t> муниципального района</a:t>
            </a:r>
            <a:endParaRPr lang="en-US" sz="2200" b="1" u="sng" spc="38" dirty="0">
              <a:ln w="0"/>
              <a:solidFill>
                <a:srgbClr val="1F497D">
                  <a:lumMod val="5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batC" panose="02000505050000020003" pitchFamily="50" charset="-52"/>
            </a:endParaRPr>
          </a:p>
          <a:p>
            <a:pPr algn="ctr"/>
            <a:endParaRPr lang="ru-RU" sz="2200" b="1" u="sng" spc="38" dirty="0">
              <a:ln w="0"/>
              <a:solidFill>
                <a:srgbClr val="1F497D">
                  <a:lumMod val="5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batC" panose="02000505050000020003" pitchFamily="50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535" y="1138818"/>
            <a:ext cx="43907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Структура доходов бюджета </a:t>
            </a:r>
            <a:r>
              <a:rPr lang="ru-RU" sz="1600" b="1" spc="50" dirty="0" err="1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Энгельсского</a:t>
            </a:r>
            <a:r>
              <a:rPr lang="ru-RU" sz="16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муниципального района </a:t>
            </a:r>
            <a:r>
              <a:rPr lang="ru-RU" sz="1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на </a:t>
            </a:r>
            <a:r>
              <a:rPr lang="ru-RU" sz="16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2023</a:t>
            </a:r>
            <a:r>
              <a:rPr lang="en-US" sz="16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1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7848" y="1138817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Основные доходные источники в структуре налоговых и неналоговых доходов в </a:t>
            </a:r>
            <a:r>
              <a:rPr lang="ru-RU" sz="16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утвержденном бюджете на 2023 год, тыс. руб.</a:t>
            </a:r>
            <a:endParaRPr lang="ru-RU" sz="1600" b="1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="" xmlns:p14="http://schemas.microsoft.com/office/powerpoint/2010/main" val="4110924987"/>
              </p:ext>
            </p:extLst>
          </p:nvPr>
        </p:nvGraphicFramePr>
        <p:xfrm>
          <a:off x="4733990" y="1916832"/>
          <a:ext cx="7122650" cy="4717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2" y="1977498"/>
            <a:ext cx="4371467" cy="1650396"/>
          </a:xfrm>
          <a:prstGeom prst="rect">
            <a:avLst/>
          </a:prstGeom>
        </p:spPr>
      </p:pic>
      <p:pic>
        <p:nvPicPr>
          <p:cNvPr id="26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51" y="3239689"/>
            <a:ext cx="3841623" cy="1650396"/>
          </a:xfrm>
          <a:prstGeom prst="rect">
            <a:avLst/>
          </a:prstGeom>
        </p:spPr>
      </p:pic>
      <p:pic>
        <p:nvPicPr>
          <p:cNvPr id="27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51" y="4482085"/>
            <a:ext cx="3363356" cy="165039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 flipH="1">
            <a:off x="364738" y="2614747"/>
            <a:ext cx="1554798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280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67,5 </a:t>
            </a:r>
            <a:r>
              <a:rPr kumimoji="0" lang="ru-RU" altLang="zh-CN" sz="28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21594277" flipH="1">
            <a:off x="2470540" y="2527172"/>
            <a:ext cx="25683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Поступления из иных бюджетов бюджетной системы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ahnschrift Light" panose="020B0502040204020203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63779" y="3953915"/>
            <a:ext cx="1585471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2800" noProof="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30,1 </a:t>
            </a:r>
            <a:r>
              <a:rPr kumimoji="0" lang="ru-RU" altLang="zh-CN" sz="28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21594277" flipH="1">
            <a:off x="2151702" y="3915801"/>
            <a:ext cx="169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Налоговые</a:t>
            </a: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доходы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ahnschrift Light" panose="020B0502040204020203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364738" y="5153922"/>
            <a:ext cx="1368152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280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2</a:t>
            </a:r>
            <a:r>
              <a:rPr lang="ru-RU" altLang="zh-CN" sz="2800" noProof="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,4 </a:t>
            </a:r>
            <a:r>
              <a:rPr kumimoji="0" lang="ru-RU" altLang="zh-CN" sz="28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21594277" flipH="1">
            <a:off x="2247721" y="5143531"/>
            <a:ext cx="1512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400" kern="0" dirty="0" err="1" smtClean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Не</a:t>
            </a:r>
            <a:r>
              <a:rPr lang="ru-RU" altLang="zh-CN" sz="1400" kern="0" dirty="0" err="1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н</a:t>
            </a:r>
            <a:r>
              <a:rPr kumimoji="0" lang="ru-RU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алоговые</a:t>
            </a: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доходы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ahnschrift Light" panose="020B0502040204020203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flipH="1">
            <a:off x="9624392" y="4869160"/>
            <a:ext cx="1944216" cy="3877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2400" noProof="0" dirty="0" smtClean="0">
                <a:solidFill>
                  <a:schemeClr val="bg1">
                    <a:lumMod val="95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1 688 756,1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2169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31704" y="225223"/>
            <a:ext cx="8640960" cy="954107"/>
          </a:xfrm>
          <a:prstGeom prst="rect">
            <a:avLst/>
          </a:prstGeom>
          <a:noFill/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Сравнительные характеристики бюджетных параметров, тыс. руб.</a:t>
            </a:r>
            <a:r>
              <a:rPr lang="ru-RU" sz="20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20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                                                                   </a:t>
            </a:r>
            <a:endParaRPr lang="ru-RU" sz="2000" b="1" dirty="0">
              <a:ln w="12700">
                <a:solidFill>
                  <a:srgbClr val="775F55">
                    <a:satMod val="155000"/>
                  </a:srgb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368" y="188641"/>
            <a:ext cx="3024336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23396" y="6211669"/>
            <a:ext cx="11089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/>
              <a:t>*Объем безвозмездных поступлений в бюджет </a:t>
            </a:r>
            <a:r>
              <a:rPr lang="ru-RU" sz="1400" i="1" dirty="0" err="1" smtClean="0"/>
              <a:t>Энгельсского</a:t>
            </a:r>
            <a:r>
              <a:rPr lang="ru-RU" sz="1400" i="1" dirty="0" smtClean="0"/>
              <a:t> муниципального района будет уточнен в ходе исполнения бюджета </a:t>
            </a:r>
            <a:r>
              <a:rPr lang="ru-RU" sz="1400" i="1" dirty="0" err="1" smtClean="0"/>
              <a:t>Энгельсского</a:t>
            </a:r>
            <a:r>
              <a:rPr lang="ru-RU" sz="1400" i="1" dirty="0" smtClean="0"/>
              <a:t> муниципального района после их распределения соответствующими правовыми актами Саратовской области</a:t>
            </a:r>
            <a:endParaRPr lang="ru-RU" sz="1400" i="1" dirty="0"/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37410660"/>
              </p:ext>
            </p:extLst>
          </p:nvPr>
        </p:nvGraphicFramePr>
        <p:xfrm>
          <a:off x="443372" y="1886109"/>
          <a:ext cx="11449269" cy="4247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1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407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648072">
                <a:tc rowSpan="2">
                  <a:txBody>
                    <a:bodyPr/>
                    <a:lstStyle/>
                    <a:p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2021 год </a:t>
                      </a:r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исполнение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2022 год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2023 год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Динамика %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7481">
                <a:tc vMerge="1">
                  <a:txBody>
                    <a:bodyPr/>
                    <a:lstStyle/>
                    <a:p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r>
                        <a:rPr lang="ru-RU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01.01.22г.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01.10.22г. 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2024 год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2025 год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</a:p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/2022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</a:p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/2023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</a:p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/2024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9926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Доходы всего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6 154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196,1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5 316 944,8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6 402 803,4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202 054,1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4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914 139,9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060 084,9</a:t>
                      </a:r>
                      <a:endParaRPr lang="ru-RU" sz="1600" b="1" cap="none" spc="50" dirty="0" smtClean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97,8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94,5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103,0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6747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Налоговые и неналоговые</a:t>
                      </a:r>
                      <a:r>
                        <a:rPr lang="ru-RU" sz="14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доходы 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1 621 607,8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1 550 270,0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990 015,3 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688 756,1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825 100,1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950 239,6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108,9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106,9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3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Безвозмездные поступления 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4 532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588,3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3 766 674,8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4 412 788,1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3 513 298,0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3 089 039,8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3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109 845,3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93,3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87,9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100,7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9926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Расходы всего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6 016 259,8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5 316 944,8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6 578 419,1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202 054,1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4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914 139,9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060 084,9</a:t>
                      </a:r>
                      <a:endParaRPr lang="ru-RU" sz="1600" b="1" cap="none" spc="50" dirty="0" smtClean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97,8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94,5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103,0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6747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Дефицит (-) /профицит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rgbClr val="A3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137 936,3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-175 615,7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98172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79376" y="260648"/>
            <a:ext cx="11233248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Объем доходов бюджета на 2023 год и на плановый период 2024 и 2025 годов,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тыс. руб.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79378" y="1340769"/>
          <a:ext cx="11233244" cy="520678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48972"/>
                <a:gridCol w="1199397"/>
                <a:gridCol w="1266030"/>
                <a:gridCol w="1249374"/>
                <a:gridCol w="1199397"/>
                <a:gridCol w="1199397"/>
                <a:gridCol w="782939"/>
                <a:gridCol w="1177186"/>
                <a:gridCol w="1110552"/>
              </a:tblGrid>
              <a:tr h="11837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2021 год 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</a:rPr>
                        <a:t>первоначальный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2021 </a:t>
                      </a: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</a:rPr>
                        <a:t>(факт)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2022 год 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</a:rPr>
                        <a:t>первоначальный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2022 год 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</a:rPr>
                        <a:t>(оценка)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2023 год 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Рост  2023 года к 2022 году, %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2024 год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2025 год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</a:tr>
              <a:tr h="4522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Налоговые и неналоговые доходы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1 380 045,7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1 621 607,8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1 550 270,0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1 633 472,3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1 688 756,1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8,9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1 825 100,1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1 950 239,6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256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Налоговые доходы, в том числе: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1 261 708,1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1 467 582,3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1 427 556,8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1 464 011,6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1 564 841,2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9,6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tx1"/>
                          </a:solidFill>
                        </a:rPr>
                        <a:t>1 701 000,1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</a:rPr>
                        <a:t>1 826 621,4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7880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налог на доходы физических лиц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857 700,0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978 232,4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975 897,5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1 013 355,2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1 073 464,8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1 176 517,8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1 274 161,9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550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акцизы на нефтепродукты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24 602,2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24 980,1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7 533,3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8 883,2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9 533,2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26,5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9 797,1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10 023,6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77938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налог, взимаемый в связи с применением патентной системы налогообложения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7 248,0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42 005,3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42 243,0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42 243,0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51 033,0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53 074,0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55 144,0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550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транспортный налог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302 111,0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338 790,4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336 849,0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345 558,0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378 121,6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12,3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409 645,0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435 178,0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96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государственная пошлина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47 075,0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43 667,9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49 610,0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44 707,3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44 695,0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-9,9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44 650,0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44 725,0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550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прочие налоговые доходы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22 971,9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39 906,2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15 424,0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9 264,9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7 993,6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-48,2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7 316,2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7 388,9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79378" y="476671"/>
          <a:ext cx="11233244" cy="600242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48972"/>
                <a:gridCol w="1199397"/>
                <a:gridCol w="1266030"/>
                <a:gridCol w="1249374"/>
                <a:gridCol w="1199397"/>
                <a:gridCol w="1199397"/>
                <a:gridCol w="782939"/>
                <a:gridCol w="1177186"/>
                <a:gridCol w="1110552"/>
              </a:tblGrid>
              <a:tr h="10944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/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/>
                        <a:t>2021 год </a:t>
                      </a:r>
                      <a:r>
                        <a:rPr lang="ru-RU" sz="1100" b="1" u="none" strike="noStrike" dirty="0"/>
                        <a:t>(первоначальный)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/>
                        <a:t>2021 </a:t>
                      </a:r>
                      <a:r>
                        <a:rPr lang="ru-RU" sz="1400" b="1" u="none" strike="noStrike" dirty="0" smtClean="0"/>
                        <a:t>год</a:t>
                      </a:r>
                    </a:p>
                    <a:p>
                      <a:pPr algn="ctr" fontAlgn="t"/>
                      <a:r>
                        <a:rPr lang="ru-RU" sz="1400" b="1" u="none" strike="noStrike" dirty="0" smtClean="0"/>
                        <a:t> </a:t>
                      </a:r>
                      <a:r>
                        <a:rPr lang="ru-RU" sz="1100" b="1" u="none" strike="noStrike" dirty="0"/>
                        <a:t>(факт)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/>
                        <a:t>2022 год </a:t>
                      </a:r>
                      <a:r>
                        <a:rPr lang="ru-RU" sz="1100" b="1" u="none" strike="noStrike" dirty="0"/>
                        <a:t>(первоначальный)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/>
                        <a:t>2022 год </a:t>
                      </a:r>
                      <a:r>
                        <a:rPr lang="ru-RU" sz="1100" b="1" u="none" strike="noStrike" dirty="0"/>
                        <a:t>(оценка)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2023 год 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Рост  2023 года к 2022 году, 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2024 год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/>
                        <a:t>2025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</a:tr>
              <a:tr h="41812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/>
                        <a:t>Неналоговые доходы, </a:t>
                      </a:r>
                      <a:endParaRPr lang="ru-RU" sz="1400" b="1" u="none" strike="noStrike" dirty="0" smtClean="0"/>
                    </a:p>
                    <a:p>
                      <a:pPr algn="l" fontAlgn="t"/>
                      <a:r>
                        <a:rPr lang="ru-RU" sz="1400" b="1" u="none" strike="noStrike" dirty="0" smtClean="0"/>
                        <a:t>в </a:t>
                      </a:r>
                      <a:r>
                        <a:rPr lang="ru-RU" sz="1400" b="1" u="none" strike="noStrike" dirty="0"/>
                        <a:t>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118 337,6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154 025,5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122 713,2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169 460,7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123 914,9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1,0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124 100,0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123 618,2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7637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доходы, получаемые в виде арендной платы за земельные участки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72 393,0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97 320,4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80 822,3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106 094,9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76 402,7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-5,5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77 314,4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77 314,4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4271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доходы от сдачи в аренду имущества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3 534,8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4 187,1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7 310,9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3 953,9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8 100,1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8 100,1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8 100,1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50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доходы от реализации имущества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24 663,7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9 202,7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9 431,7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13 236,0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11 320,0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10 612,8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10 159,9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4271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/>
                        <a:t>доходы от продажи земельных участков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7 625,0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22 213,7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12 592,0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25 249,7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15 799,1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25,5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15 799,1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15 799,1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213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штрафы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720,0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8 591,6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871,6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8 867,7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1 013,3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16,3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1 023,6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1 103,1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4271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прочие неналоговые доходы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9 401,1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12 510,0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11 684,7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12 058,5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11 279,7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-3,5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11 250,0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11 141,6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4271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/>
                        <a:t>Безвозмездные перечисления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3 717 880,4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4 532 588,3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3 766 674,8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4 694 324,6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3 513 298,0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-6,7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3 089 039,8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3 109 845,3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213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дотации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222 925,1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336 873,4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201 985,3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359 020,3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210 549,1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213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субсидии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669 393,4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1 151 746,4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402 534,4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630 717,0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185 457,1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-53,9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213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субвенции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2 621 214,2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2 616 773,1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2 926 396,2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2 925 164,5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2 852 101,8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-2,5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2 855 573,6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2 862 708,3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50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/>
                        <a:t>иные межбюджетные трансферты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204 347,7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433 065,7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235 758,9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779 739,5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265 190,0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12,5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233 466,2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247 137,0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213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/>
                        <a:t>Итого доходов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5 097 926,1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6 154 196,1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5 316 944,8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6 327 796,9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5 202 054,1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-2,2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/>
                        <a:t>4 914 139,9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/>
                        <a:t>5 060 084,9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1621823030"/>
              </p:ext>
            </p:extLst>
          </p:nvPr>
        </p:nvGraphicFramePr>
        <p:xfrm>
          <a:off x="191344" y="188640"/>
          <a:ext cx="11737304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212310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 Notice"/>
          <p:cNvSpPr>
            <a:spLocks/>
          </p:cNvSpPr>
          <p:nvPr/>
        </p:nvSpPr>
        <p:spPr bwMode="auto">
          <a:xfrm>
            <a:off x="3359696" y="260648"/>
            <a:ext cx="7704855" cy="680986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администраторы доходов бюджета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cap="small" dirty="0" err="1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Энгельсского</a:t>
            </a:r>
            <a:r>
              <a:rPr lang="ru-RU" sz="2000" b="1" cap="small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муниципального района</a:t>
            </a:r>
            <a:endParaRPr kumimoji="0" lang="en-US" sz="2000" b="1" i="0" u="none" strike="noStrike" kern="1200" cap="small" spc="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5"/>
          <p:cNvSpPr>
            <a:spLocks/>
          </p:cNvSpPr>
          <p:nvPr/>
        </p:nvSpPr>
        <p:spPr bwMode="auto">
          <a:xfrm>
            <a:off x="4520042" y="5576563"/>
            <a:ext cx="3419828" cy="1268843"/>
          </a:xfrm>
          <a:custGeom>
            <a:avLst/>
            <a:gdLst>
              <a:gd name="T0" fmla="*/ 0 w 251"/>
              <a:gd name="T1" fmla="*/ 67 h 67"/>
              <a:gd name="T2" fmla="*/ 0 w 251"/>
              <a:gd name="T3" fmla="*/ 67 h 67"/>
              <a:gd name="T4" fmla="*/ 251 w 251"/>
              <a:gd name="T5" fmla="*/ 67 h 67"/>
              <a:gd name="T6" fmla="*/ 251 w 251"/>
              <a:gd name="T7" fmla="*/ 0 h 67"/>
              <a:gd name="T8" fmla="*/ 0 w 251"/>
              <a:gd name="T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67">
                <a:moveTo>
                  <a:pt x="0" y="67"/>
                </a:moveTo>
                <a:cubicBezTo>
                  <a:pt x="0" y="67"/>
                  <a:pt x="0" y="67"/>
                  <a:pt x="0" y="67"/>
                </a:cubicBezTo>
                <a:cubicBezTo>
                  <a:pt x="251" y="67"/>
                  <a:pt x="251" y="67"/>
                  <a:pt x="251" y="67"/>
                </a:cubicBezTo>
                <a:cubicBezTo>
                  <a:pt x="251" y="0"/>
                  <a:pt x="251" y="0"/>
                  <a:pt x="251" y="0"/>
                </a:cubicBezTo>
                <a:cubicBezTo>
                  <a:pt x="178" y="38"/>
                  <a:pt x="92" y="62"/>
                  <a:pt x="0" y="67"/>
                </a:cubicBezTo>
                <a:close/>
              </a:path>
            </a:pathLst>
          </a:custGeom>
          <a:solidFill>
            <a:srgbClr val="A3FFFF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Freeform 6"/>
          <p:cNvSpPr>
            <a:spLocks/>
          </p:cNvSpPr>
          <p:nvPr/>
        </p:nvSpPr>
        <p:spPr bwMode="auto">
          <a:xfrm>
            <a:off x="8028163" y="4892917"/>
            <a:ext cx="1117622" cy="1951702"/>
          </a:xfrm>
          <a:custGeom>
            <a:avLst/>
            <a:gdLst>
              <a:gd name="T0" fmla="*/ 0 w 59"/>
              <a:gd name="T1" fmla="*/ 36 h 103"/>
              <a:gd name="T2" fmla="*/ 0 w 59"/>
              <a:gd name="T3" fmla="*/ 103 h 103"/>
              <a:gd name="T4" fmla="*/ 59 w 59"/>
              <a:gd name="T5" fmla="*/ 103 h 103"/>
              <a:gd name="T6" fmla="*/ 59 w 59"/>
              <a:gd name="T7" fmla="*/ 0 h 103"/>
              <a:gd name="T8" fmla="*/ 0 w 59"/>
              <a:gd name="T9" fmla="*/ 3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103">
                <a:moveTo>
                  <a:pt x="0" y="36"/>
                </a:moveTo>
                <a:cubicBezTo>
                  <a:pt x="0" y="103"/>
                  <a:pt x="0" y="103"/>
                  <a:pt x="0" y="103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0"/>
                  <a:pt x="59" y="0"/>
                  <a:pt x="59" y="0"/>
                </a:cubicBezTo>
                <a:cubicBezTo>
                  <a:pt x="41" y="13"/>
                  <a:pt x="21" y="25"/>
                  <a:pt x="0" y="36"/>
                </a:cubicBezTo>
                <a:close/>
              </a:path>
            </a:pathLst>
          </a:cu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Freeform 7"/>
          <p:cNvSpPr>
            <a:spLocks/>
          </p:cNvSpPr>
          <p:nvPr/>
        </p:nvSpPr>
        <p:spPr bwMode="auto">
          <a:xfrm>
            <a:off x="10699840" y="2966805"/>
            <a:ext cx="1300816" cy="3877814"/>
          </a:xfrm>
          <a:custGeom>
            <a:avLst/>
            <a:gdLst>
              <a:gd name="T0" fmla="*/ 31 w 31"/>
              <a:gd name="T1" fmla="*/ 0 h 205"/>
              <a:gd name="T2" fmla="*/ 28 w 31"/>
              <a:gd name="T3" fmla="*/ 0 h 205"/>
              <a:gd name="T4" fmla="*/ 0 w 31"/>
              <a:gd name="T5" fmla="*/ 36 h 205"/>
              <a:gd name="T6" fmla="*/ 0 w 31"/>
              <a:gd name="T7" fmla="*/ 205 h 205"/>
              <a:gd name="T8" fmla="*/ 31 w 31"/>
              <a:gd name="T9" fmla="*/ 205 h 205"/>
              <a:gd name="T10" fmla="*/ 31 w 31"/>
              <a:gd name="T11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5">
                <a:moveTo>
                  <a:pt x="31" y="0"/>
                </a:moveTo>
                <a:cubicBezTo>
                  <a:pt x="28" y="0"/>
                  <a:pt x="28" y="0"/>
                  <a:pt x="28" y="0"/>
                </a:cubicBezTo>
                <a:cubicBezTo>
                  <a:pt x="20" y="13"/>
                  <a:pt x="11" y="25"/>
                  <a:pt x="0" y="36"/>
                </a:cubicBezTo>
                <a:cubicBezTo>
                  <a:pt x="0" y="205"/>
                  <a:pt x="0" y="205"/>
                  <a:pt x="0" y="205"/>
                </a:cubicBezTo>
                <a:cubicBezTo>
                  <a:pt x="31" y="205"/>
                  <a:pt x="31" y="205"/>
                  <a:pt x="31" y="205"/>
                </a:cubicBezTo>
                <a:lnTo>
                  <a:pt x="31" y="0"/>
                </a:lnTo>
                <a:close/>
              </a:path>
            </a:pathLst>
          </a:cu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Freeform 8"/>
          <p:cNvSpPr>
            <a:spLocks/>
          </p:cNvSpPr>
          <p:nvPr/>
        </p:nvSpPr>
        <p:spPr bwMode="auto">
          <a:xfrm>
            <a:off x="9222231" y="3656358"/>
            <a:ext cx="1401162" cy="3201642"/>
          </a:xfrm>
          <a:custGeom>
            <a:avLst/>
            <a:gdLst>
              <a:gd name="T0" fmla="*/ 0 w 74"/>
              <a:gd name="T1" fmla="*/ 66 h 169"/>
              <a:gd name="T2" fmla="*/ 0 w 74"/>
              <a:gd name="T3" fmla="*/ 169 h 169"/>
              <a:gd name="T4" fmla="*/ 74 w 74"/>
              <a:gd name="T5" fmla="*/ 169 h 169"/>
              <a:gd name="T6" fmla="*/ 74 w 74"/>
              <a:gd name="T7" fmla="*/ 0 h 169"/>
              <a:gd name="T8" fmla="*/ 0 w 74"/>
              <a:gd name="T9" fmla="*/ 66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169">
                <a:moveTo>
                  <a:pt x="0" y="66"/>
                </a:moveTo>
                <a:cubicBezTo>
                  <a:pt x="0" y="169"/>
                  <a:pt x="0" y="169"/>
                  <a:pt x="0" y="169"/>
                </a:cubicBezTo>
                <a:cubicBezTo>
                  <a:pt x="74" y="169"/>
                  <a:pt x="74" y="169"/>
                  <a:pt x="74" y="169"/>
                </a:cubicBezTo>
                <a:cubicBezTo>
                  <a:pt x="74" y="0"/>
                  <a:pt x="74" y="0"/>
                  <a:pt x="74" y="0"/>
                </a:cubicBezTo>
                <a:cubicBezTo>
                  <a:pt x="52" y="24"/>
                  <a:pt x="28" y="47"/>
                  <a:pt x="0" y="66"/>
                </a:cubicBezTo>
                <a:close/>
              </a:path>
            </a:pathLst>
          </a:custGeom>
          <a:solidFill>
            <a:srgbClr val="CCFFFF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Freeform 9"/>
          <p:cNvSpPr>
            <a:spLocks/>
          </p:cNvSpPr>
          <p:nvPr/>
        </p:nvSpPr>
        <p:spPr bwMode="auto">
          <a:xfrm>
            <a:off x="5611380" y="4489541"/>
            <a:ext cx="2328490" cy="1106608"/>
          </a:xfrm>
          <a:custGeom>
            <a:avLst/>
            <a:gdLst>
              <a:gd name="T0" fmla="*/ 971 w 987"/>
              <a:gd name="T1" fmla="*/ 441 h 441"/>
              <a:gd name="T2" fmla="*/ 554 w 987"/>
              <a:gd name="T3" fmla="*/ 24 h 441"/>
              <a:gd name="T4" fmla="*/ 0 w 987"/>
              <a:gd name="T5" fmla="*/ 24 h 441"/>
              <a:gd name="T6" fmla="*/ 0 w 987"/>
              <a:gd name="T7" fmla="*/ 0 h 441"/>
              <a:gd name="T8" fmla="*/ 562 w 987"/>
              <a:gd name="T9" fmla="*/ 0 h 441"/>
              <a:gd name="T10" fmla="*/ 987 w 987"/>
              <a:gd name="T11" fmla="*/ 433 h 441"/>
              <a:gd name="T12" fmla="*/ 971 w 987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7" h="441">
                <a:moveTo>
                  <a:pt x="971" y="441"/>
                </a:moveTo>
                <a:lnTo>
                  <a:pt x="554" y="24"/>
                </a:lnTo>
                <a:lnTo>
                  <a:pt x="0" y="24"/>
                </a:lnTo>
                <a:lnTo>
                  <a:pt x="0" y="0"/>
                </a:lnTo>
                <a:lnTo>
                  <a:pt x="562" y="0"/>
                </a:lnTo>
                <a:lnTo>
                  <a:pt x="987" y="433"/>
                </a:lnTo>
                <a:lnTo>
                  <a:pt x="971" y="441"/>
                </a:lnTo>
                <a:close/>
              </a:path>
            </a:pathLst>
          </a:cu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Freeform 10"/>
          <p:cNvSpPr>
            <a:spLocks/>
          </p:cNvSpPr>
          <p:nvPr/>
        </p:nvSpPr>
        <p:spPr bwMode="auto">
          <a:xfrm>
            <a:off x="6813848" y="3887130"/>
            <a:ext cx="2332119" cy="1039647"/>
          </a:xfrm>
          <a:custGeom>
            <a:avLst/>
            <a:gdLst>
              <a:gd name="T0" fmla="*/ 971 w 987"/>
              <a:gd name="T1" fmla="*/ 440 h 440"/>
              <a:gd name="T2" fmla="*/ 553 w 987"/>
              <a:gd name="T3" fmla="*/ 24 h 440"/>
              <a:gd name="T4" fmla="*/ 0 w 987"/>
              <a:gd name="T5" fmla="*/ 24 h 440"/>
              <a:gd name="T6" fmla="*/ 0 w 987"/>
              <a:gd name="T7" fmla="*/ 0 h 440"/>
              <a:gd name="T8" fmla="*/ 561 w 987"/>
              <a:gd name="T9" fmla="*/ 0 h 440"/>
              <a:gd name="T10" fmla="*/ 987 w 987"/>
              <a:gd name="T11" fmla="*/ 432 h 440"/>
              <a:gd name="T12" fmla="*/ 971 w 987"/>
              <a:gd name="T13" fmla="*/ 44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7" h="440">
                <a:moveTo>
                  <a:pt x="971" y="440"/>
                </a:moveTo>
                <a:lnTo>
                  <a:pt x="553" y="24"/>
                </a:lnTo>
                <a:lnTo>
                  <a:pt x="0" y="24"/>
                </a:lnTo>
                <a:lnTo>
                  <a:pt x="0" y="0"/>
                </a:lnTo>
                <a:lnTo>
                  <a:pt x="561" y="0"/>
                </a:lnTo>
                <a:lnTo>
                  <a:pt x="987" y="432"/>
                </a:lnTo>
                <a:lnTo>
                  <a:pt x="971" y="440"/>
                </a:lnTo>
                <a:close/>
              </a:path>
            </a:pathLst>
          </a:cu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Freeform 11"/>
          <p:cNvSpPr>
            <a:spLocks/>
          </p:cNvSpPr>
          <p:nvPr/>
        </p:nvSpPr>
        <p:spPr bwMode="auto">
          <a:xfrm>
            <a:off x="8259564" y="2647505"/>
            <a:ext cx="2351022" cy="1053248"/>
          </a:xfrm>
          <a:custGeom>
            <a:avLst/>
            <a:gdLst>
              <a:gd name="T0" fmla="*/ 979 w 995"/>
              <a:gd name="T1" fmla="*/ 441 h 441"/>
              <a:gd name="T2" fmla="*/ 554 w 995"/>
              <a:gd name="T3" fmla="*/ 16 h 441"/>
              <a:gd name="T4" fmla="*/ 0 w 995"/>
              <a:gd name="T5" fmla="*/ 16 h 441"/>
              <a:gd name="T6" fmla="*/ 0 w 995"/>
              <a:gd name="T7" fmla="*/ 0 h 441"/>
              <a:gd name="T8" fmla="*/ 562 w 995"/>
              <a:gd name="T9" fmla="*/ 0 h 441"/>
              <a:gd name="T10" fmla="*/ 995 w 995"/>
              <a:gd name="T11" fmla="*/ 425 h 441"/>
              <a:gd name="T12" fmla="*/ 979 w 995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5" h="441">
                <a:moveTo>
                  <a:pt x="979" y="441"/>
                </a:moveTo>
                <a:lnTo>
                  <a:pt x="554" y="16"/>
                </a:lnTo>
                <a:lnTo>
                  <a:pt x="0" y="16"/>
                </a:lnTo>
                <a:lnTo>
                  <a:pt x="0" y="0"/>
                </a:lnTo>
                <a:lnTo>
                  <a:pt x="562" y="0"/>
                </a:lnTo>
                <a:lnTo>
                  <a:pt x="995" y="425"/>
                </a:lnTo>
                <a:lnTo>
                  <a:pt x="979" y="441"/>
                </a:lnTo>
                <a:close/>
              </a:path>
            </a:pathLst>
          </a:cu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Freeform 12"/>
          <p:cNvSpPr>
            <a:spLocks/>
          </p:cNvSpPr>
          <p:nvPr/>
        </p:nvSpPr>
        <p:spPr bwMode="auto">
          <a:xfrm>
            <a:off x="9477188" y="1948496"/>
            <a:ext cx="2332119" cy="1042011"/>
          </a:xfrm>
          <a:custGeom>
            <a:avLst/>
            <a:gdLst>
              <a:gd name="T0" fmla="*/ 979 w 987"/>
              <a:gd name="T1" fmla="*/ 441 h 441"/>
              <a:gd name="T2" fmla="*/ 553 w 987"/>
              <a:gd name="T3" fmla="*/ 16 h 441"/>
              <a:gd name="T4" fmla="*/ 0 w 987"/>
              <a:gd name="T5" fmla="*/ 16 h 441"/>
              <a:gd name="T6" fmla="*/ 0 w 987"/>
              <a:gd name="T7" fmla="*/ 0 h 441"/>
              <a:gd name="T8" fmla="*/ 561 w 987"/>
              <a:gd name="T9" fmla="*/ 0 h 441"/>
              <a:gd name="T10" fmla="*/ 987 w 987"/>
              <a:gd name="T11" fmla="*/ 425 h 441"/>
              <a:gd name="T12" fmla="*/ 979 w 987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7" h="441">
                <a:moveTo>
                  <a:pt x="979" y="441"/>
                </a:moveTo>
                <a:lnTo>
                  <a:pt x="553" y="16"/>
                </a:lnTo>
                <a:lnTo>
                  <a:pt x="0" y="16"/>
                </a:lnTo>
                <a:lnTo>
                  <a:pt x="0" y="0"/>
                </a:lnTo>
                <a:lnTo>
                  <a:pt x="561" y="0"/>
                </a:lnTo>
                <a:lnTo>
                  <a:pt x="987" y="425"/>
                </a:lnTo>
                <a:lnTo>
                  <a:pt x="979" y="441"/>
                </a:lnTo>
                <a:close/>
              </a:path>
            </a:pathLst>
          </a:cu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Oval 13"/>
          <p:cNvSpPr>
            <a:spLocks noChangeArrowheads="1"/>
          </p:cNvSpPr>
          <p:nvPr/>
        </p:nvSpPr>
        <p:spPr bwMode="auto">
          <a:xfrm>
            <a:off x="5440419" y="4432721"/>
            <a:ext cx="189027" cy="191390"/>
          </a:xfrm>
          <a:prstGeom prst="ellipse">
            <a:avLst/>
          </a:pr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Oval 14"/>
          <p:cNvSpPr>
            <a:spLocks noChangeArrowheads="1"/>
          </p:cNvSpPr>
          <p:nvPr/>
        </p:nvSpPr>
        <p:spPr bwMode="auto">
          <a:xfrm>
            <a:off x="8074615" y="2582425"/>
            <a:ext cx="191390" cy="207929"/>
          </a:xfrm>
          <a:prstGeom prst="ellipse">
            <a:avLst/>
          </a:pr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Oval 15"/>
          <p:cNvSpPr>
            <a:spLocks noChangeArrowheads="1"/>
          </p:cNvSpPr>
          <p:nvPr/>
        </p:nvSpPr>
        <p:spPr bwMode="auto">
          <a:xfrm>
            <a:off x="6779925" y="3816116"/>
            <a:ext cx="189027" cy="191390"/>
          </a:xfrm>
          <a:prstGeom prst="ellipse">
            <a:avLst/>
          </a:pr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Oval 16"/>
          <p:cNvSpPr>
            <a:spLocks noChangeArrowheads="1"/>
          </p:cNvSpPr>
          <p:nvPr/>
        </p:nvSpPr>
        <p:spPr bwMode="auto">
          <a:xfrm>
            <a:off x="9306604" y="1880033"/>
            <a:ext cx="189027" cy="207929"/>
          </a:xfrm>
          <a:prstGeom prst="ellipse">
            <a:avLst/>
          </a:pr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TextBox 692"/>
          <p:cNvSpPr txBox="1"/>
          <p:nvPr/>
        </p:nvSpPr>
        <p:spPr bwMode="auto">
          <a:xfrm>
            <a:off x="6640587" y="1662328"/>
            <a:ext cx="3533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Федеральная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налоговая</a:t>
            </a:r>
            <a:r>
              <a:rPr kumimoji="0" lang="ru-RU" altLang="zh-CN" sz="1600" b="0" i="0" u="none" strike="noStrike" kern="1200" cap="none" spc="300" normalizeH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 служба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1161909" y="3999548"/>
            <a:ext cx="2863756" cy="415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800" b="1" noProof="0" dirty="0" smtClean="0">
                <a:solidFill>
                  <a:srgbClr val="113A59"/>
                </a:solidFill>
                <a:latin typeface="Calibri"/>
              </a:rPr>
              <a:t>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Calibri"/>
              </a:rPr>
              <a:t>дминистратор доходов: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5" name="TextBox 692"/>
          <p:cNvSpPr txBox="1"/>
          <p:nvPr/>
        </p:nvSpPr>
        <p:spPr bwMode="auto">
          <a:xfrm>
            <a:off x="10200456" y="4509120"/>
            <a:ext cx="1991544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noProof="0" dirty="0" smtClean="0">
                <a:solidFill>
                  <a:srgbClr val="113A59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1 555 163,0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6" name="TextBox 692"/>
          <p:cNvSpPr txBox="1"/>
          <p:nvPr/>
        </p:nvSpPr>
        <p:spPr bwMode="auto">
          <a:xfrm>
            <a:off x="4871864" y="2348880"/>
            <a:ext cx="35884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spc="300" dirty="0" smtClean="0">
                <a:solidFill>
                  <a:srgbClr val="113A59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Комитет по управлению имуществом, Комитет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spc="300" dirty="0" smtClean="0">
                <a:solidFill>
                  <a:srgbClr val="113A59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 по земельным ресурсам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7" name="TextBox 692"/>
          <p:cNvSpPr txBox="1"/>
          <p:nvPr/>
        </p:nvSpPr>
        <p:spPr bwMode="auto">
          <a:xfrm>
            <a:off x="9192344" y="5229200"/>
            <a:ext cx="18002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noProof="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112 744,2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8" name="TextBox 692"/>
          <p:cNvSpPr txBox="1"/>
          <p:nvPr/>
        </p:nvSpPr>
        <p:spPr bwMode="auto">
          <a:xfrm>
            <a:off x="4496396" y="3462541"/>
            <a:ext cx="2438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Иные органы местного самоуправления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9" name="TextBox 692"/>
          <p:cNvSpPr txBox="1"/>
          <p:nvPr/>
        </p:nvSpPr>
        <p:spPr bwMode="auto">
          <a:xfrm>
            <a:off x="7968208" y="5877272"/>
            <a:ext cx="1245429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noProof="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4 169,3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0" name="TextBox 692"/>
          <p:cNvSpPr txBox="1"/>
          <p:nvPr/>
        </p:nvSpPr>
        <p:spPr bwMode="auto">
          <a:xfrm>
            <a:off x="6456040" y="6367299"/>
            <a:ext cx="1405944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16 679,6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1" name="TextBox 692"/>
          <p:cNvSpPr txBox="1"/>
          <p:nvPr/>
        </p:nvSpPr>
        <p:spPr bwMode="auto">
          <a:xfrm>
            <a:off x="3838998" y="4648270"/>
            <a:ext cx="25585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spc="300" noProof="0" dirty="0" smtClean="0">
                <a:solidFill>
                  <a:srgbClr val="113A59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Прочие федеральные службы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0174584" y="2150417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92,1%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852726" y="3014905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6,7%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405744" y="4194203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0,2%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337520" y="5158912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1,0%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6999" y="4328241"/>
            <a:ext cx="3641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это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орган государственной власти, </a:t>
            </a:r>
          </a:p>
          <a:p>
            <a:pPr algn="r"/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а также местной администрации, который в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соответствии с законодательством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осуществляет контроль за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правильностью исчисления, полнотой и своевременностью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уплаты платежей,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являющихся доходами бюджетов бюджетной системы РФ.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24357" y="1676213"/>
            <a:ext cx="3608779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Работа по наполнению бюджета района в части налоговых и неналоговых доходов в сумме </a:t>
            </a:r>
          </a:p>
          <a:p>
            <a:pPr algn="r"/>
            <a:r>
              <a:rPr lang="ru-RU" sz="2000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1 688 756,1 </a:t>
            </a:r>
            <a:r>
              <a:rPr lang="ru-RU" sz="1600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тыс. руб. </a:t>
            </a:r>
          </a:p>
          <a:p>
            <a:pPr algn="r"/>
            <a:r>
              <a:rPr lang="ru-RU" sz="1600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будет проводиться администраторами доходов</a:t>
            </a:r>
          </a:p>
        </p:txBody>
      </p:sp>
      <p:sp>
        <p:nvSpPr>
          <p:cNvPr id="51" name="Стрелка вправо 50"/>
          <p:cNvSpPr/>
          <p:nvPr/>
        </p:nvSpPr>
        <p:spPr>
          <a:xfrm rot="20052968">
            <a:off x="4225009" y="1938743"/>
            <a:ext cx="576064" cy="320740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трелка вправо 63"/>
          <p:cNvSpPr/>
          <p:nvPr/>
        </p:nvSpPr>
        <p:spPr>
          <a:xfrm>
            <a:off x="4337052" y="2586793"/>
            <a:ext cx="576064" cy="320740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трелка вправо 68"/>
          <p:cNvSpPr/>
          <p:nvPr/>
        </p:nvSpPr>
        <p:spPr>
          <a:xfrm rot="1163388">
            <a:off x="4273163" y="3277379"/>
            <a:ext cx="576064" cy="320740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Арка 51"/>
          <p:cNvSpPr/>
          <p:nvPr/>
        </p:nvSpPr>
        <p:spPr>
          <a:xfrm rot="5400000">
            <a:off x="2955388" y="2285055"/>
            <a:ext cx="1658496" cy="696479"/>
          </a:xfrm>
          <a:prstGeom prst="blockArc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0" name="Picture 1" descr="C:\Users\User\Downloads\445px-Coat_of_Arms_of_Saratov_oblast_(with_wreath).svg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95400" y="260648"/>
            <a:ext cx="2376264" cy="1296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19610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opyright Notice"/>
          <p:cNvSpPr>
            <a:spLocks noGrp="1"/>
          </p:cNvSpPr>
          <p:nvPr>
            <p:ph type="title"/>
          </p:nvPr>
        </p:nvSpPr>
        <p:spPr bwMode="auto">
          <a:xfrm>
            <a:off x="1559496" y="188640"/>
            <a:ext cx="9676656" cy="496320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Безвозмездные поступления на 2023 год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9" name="Текст 78"/>
          <p:cNvSpPr>
            <a:spLocks noGrp="1"/>
          </p:cNvSpPr>
          <p:nvPr>
            <p:ph type="body" idx="1"/>
          </p:nvPr>
        </p:nvSpPr>
        <p:spPr>
          <a:xfrm>
            <a:off x="479376" y="1844824"/>
            <a:ext cx="5616624" cy="3816424"/>
          </a:xfrm>
        </p:spPr>
        <p:txBody>
          <a:bodyPr>
            <a:normAutofit fontScale="92500" lnSpcReduction="20000"/>
          </a:bodyPr>
          <a:lstStyle/>
          <a:p>
            <a:r>
              <a:rPr lang="ru-RU" b="0" dirty="0" smtClean="0"/>
              <a:t>Безвозмездные поступления </a:t>
            </a:r>
            <a:r>
              <a:rPr lang="ru-RU" dirty="0" smtClean="0"/>
              <a:t>из областного бюджета</a:t>
            </a:r>
            <a:r>
              <a:rPr lang="ru-RU" b="0" dirty="0" smtClean="0"/>
              <a:t>  предоставляются в форме:</a:t>
            </a:r>
          </a:p>
          <a:p>
            <a:pPr>
              <a:lnSpc>
                <a:spcPct val="120000"/>
              </a:lnSpc>
            </a:pPr>
            <a:r>
              <a:rPr lang="ru-RU" b="0" dirty="0" smtClean="0"/>
              <a:t>– дотаций в сумме </a:t>
            </a:r>
            <a:r>
              <a:rPr lang="ru-RU" dirty="0" smtClean="0"/>
              <a:t>210 549,1 </a:t>
            </a:r>
            <a:r>
              <a:rPr lang="ru-RU" b="0" dirty="0" smtClean="0"/>
              <a:t>тыс. </a:t>
            </a:r>
            <a:r>
              <a:rPr lang="ru-RU" b="0" dirty="0" smtClean="0"/>
              <a:t>руб.;</a:t>
            </a:r>
            <a:endParaRPr lang="ru-RU" b="0" dirty="0" smtClean="0"/>
          </a:p>
          <a:p>
            <a:pPr>
              <a:lnSpc>
                <a:spcPct val="120000"/>
              </a:lnSpc>
            </a:pPr>
            <a:r>
              <a:rPr lang="ru-RU" b="0" dirty="0" smtClean="0"/>
              <a:t>– субсидий в сумме </a:t>
            </a:r>
            <a:r>
              <a:rPr lang="ru-RU" dirty="0" smtClean="0"/>
              <a:t>185 457,1</a:t>
            </a:r>
            <a:r>
              <a:rPr lang="ru-RU" b="0" dirty="0" smtClean="0"/>
              <a:t> тыс. </a:t>
            </a:r>
            <a:r>
              <a:rPr lang="ru-RU" b="0" dirty="0" smtClean="0"/>
              <a:t>руб.;</a:t>
            </a:r>
            <a:endParaRPr lang="ru-RU" b="0" dirty="0" smtClean="0"/>
          </a:p>
          <a:p>
            <a:pPr>
              <a:lnSpc>
                <a:spcPct val="120000"/>
              </a:lnSpc>
            </a:pPr>
            <a:r>
              <a:rPr lang="ru-RU" b="0" dirty="0" smtClean="0"/>
              <a:t>– субвенций для реализации полномочий органов государственной власти субъектов Российской Федерации в сумме </a:t>
            </a:r>
            <a:r>
              <a:rPr lang="ru-RU" dirty="0" smtClean="0"/>
              <a:t>2 852 101,8 </a:t>
            </a:r>
            <a:r>
              <a:rPr lang="ru-RU" b="0" dirty="0" smtClean="0"/>
              <a:t>тыс. </a:t>
            </a:r>
            <a:r>
              <a:rPr lang="ru-RU" b="0" dirty="0" smtClean="0"/>
              <a:t>руб.;</a:t>
            </a:r>
            <a:endParaRPr lang="ru-RU" b="0" dirty="0" smtClean="0"/>
          </a:p>
          <a:p>
            <a:pPr>
              <a:lnSpc>
                <a:spcPct val="120000"/>
              </a:lnSpc>
            </a:pPr>
            <a:r>
              <a:rPr lang="ru-RU" b="0" dirty="0" smtClean="0"/>
              <a:t>– иных межбюджетных трансфертов в сумме </a:t>
            </a:r>
            <a:r>
              <a:rPr lang="ru-RU" dirty="0" smtClean="0"/>
              <a:t>34 726,8</a:t>
            </a:r>
            <a:r>
              <a:rPr lang="ru-RU" b="0" dirty="0" smtClean="0"/>
              <a:t> тыс. </a:t>
            </a:r>
            <a:r>
              <a:rPr lang="ru-RU" b="0" dirty="0" smtClean="0"/>
              <a:t>руб.</a:t>
            </a:r>
            <a:endParaRPr lang="ru-RU" b="0" dirty="0"/>
          </a:p>
        </p:txBody>
      </p:sp>
      <p:sp>
        <p:nvSpPr>
          <p:cNvPr id="82" name="Содержимое 81"/>
          <p:cNvSpPr>
            <a:spLocks noGrp="1"/>
          </p:cNvSpPr>
          <p:nvPr>
            <p:ph sz="half" idx="2"/>
          </p:nvPr>
        </p:nvSpPr>
        <p:spPr>
          <a:xfrm>
            <a:off x="6312024" y="2060848"/>
            <a:ext cx="5389033" cy="3951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dirty="0" smtClean="0"/>
              <a:t>      Безвозмездные поступления </a:t>
            </a:r>
            <a:r>
              <a:rPr lang="ru-RU" sz="2200" b="1" dirty="0" smtClean="0"/>
              <a:t>из бюджетов поселений</a:t>
            </a:r>
            <a:r>
              <a:rPr lang="ru-RU" sz="2200" dirty="0" smtClean="0"/>
              <a:t> предоставляются в форме:</a:t>
            </a:r>
          </a:p>
          <a:p>
            <a:pPr>
              <a:buNone/>
            </a:pPr>
            <a:r>
              <a:rPr lang="ru-RU" sz="2000" dirty="0" smtClean="0"/>
              <a:t>        – </a:t>
            </a:r>
            <a:r>
              <a:rPr lang="ru-RU" sz="2200" dirty="0" smtClean="0"/>
              <a:t>иных межбюджетных трансфертов в сумме </a:t>
            </a:r>
            <a:r>
              <a:rPr lang="ru-RU" sz="2200" b="1" dirty="0" smtClean="0"/>
              <a:t>230 463,2 </a:t>
            </a:r>
            <a:r>
              <a:rPr lang="ru-RU" sz="2200" dirty="0" smtClean="0"/>
              <a:t>тыс. </a:t>
            </a:r>
            <a:r>
              <a:rPr lang="ru-RU" sz="2200" dirty="0" smtClean="0"/>
              <a:t>руб.</a:t>
            </a:r>
            <a:endParaRPr lang="ru-RU" sz="2200" dirty="0" smtClean="0"/>
          </a:p>
        </p:txBody>
      </p:sp>
      <p:sp>
        <p:nvSpPr>
          <p:cNvPr id="9" name="Стрелка влево 8"/>
          <p:cNvSpPr/>
          <p:nvPr/>
        </p:nvSpPr>
        <p:spPr>
          <a:xfrm rot="19013581">
            <a:off x="3623776" y="924851"/>
            <a:ext cx="870875" cy="484632"/>
          </a:xfrm>
          <a:prstGeom prst="leftArrow">
            <a:avLst>
              <a:gd name="adj1" fmla="val 3203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 rot="13344259">
            <a:off x="7369635" y="994956"/>
            <a:ext cx="870875" cy="484632"/>
          </a:xfrm>
          <a:prstGeom prst="leftArrow">
            <a:avLst>
              <a:gd name="adj1" fmla="val 3203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C:\Users\User\Desktop\img_155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360" y="260649"/>
            <a:ext cx="2232248" cy="1368151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19610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71665" y="526893"/>
            <a:ext cx="2920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b="1" spc="26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Расходная часть бюджета</a:t>
            </a:r>
          </a:p>
          <a:p>
            <a:pPr algn="ctr" defTabSz="372986"/>
            <a:r>
              <a:rPr lang="ru-RU" b="1" spc="26" dirty="0" smtClean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Энгельсского  муниципального района</a:t>
            </a:r>
            <a:endParaRPr lang="ru-RU" b="1" spc="26" dirty="0">
              <a:ln w="0"/>
              <a:solidFill>
                <a:srgbClr val="44546A">
                  <a:lumMod val="75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772816"/>
            <a:ext cx="60452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300" dirty="0">
                <a:solidFill>
                  <a:schemeClr val="tx2">
                    <a:lumMod val="50000"/>
                  </a:schemeClr>
                </a:solidFill>
              </a:rPr>
              <a:t>Основные направления финансового обеспечения расходов бюджета в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</a:rPr>
              <a:t>2023 году, тыс. руб.</a:t>
            </a:r>
            <a:endParaRPr lang="ru-RU" sz="13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6096000" y="1772816"/>
            <a:ext cx="5904656" cy="432048"/>
          </a:xfrm>
          <a:prstGeom prst="rect">
            <a:avLst/>
          </a:prstGeom>
        </p:spPr>
        <p:txBody>
          <a:bodyPr vert="horz" lIns="63305" tIns="31652" rIns="63305" bIns="3165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300" dirty="0">
                <a:solidFill>
                  <a:schemeClr val="tx2">
                    <a:lumMod val="50000"/>
                  </a:schemeClr>
                </a:solidFill>
              </a:rPr>
              <a:t>Структура расходов бюджета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</a:rPr>
              <a:t>Энгельсского муниципального района на 2023 год, тыс. руб.</a:t>
            </a:r>
            <a:endParaRPr lang="ru-RU" sz="13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7" name="Содержимое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97020429"/>
              </p:ext>
            </p:extLst>
          </p:nvPr>
        </p:nvGraphicFramePr>
        <p:xfrm>
          <a:off x="6096000" y="2204864"/>
          <a:ext cx="597666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="" xmlns:p14="http://schemas.microsoft.com/office/powerpoint/2010/main" val="884946897"/>
              </p:ext>
            </p:extLst>
          </p:nvPr>
        </p:nvGraphicFramePr>
        <p:xfrm>
          <a:off x="191344" y="2259284"/>
          <a:ext cx="5832648" cy="4410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367808" y="3861048"/>
            <a:ext cx="1584177" cy="24847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u="sng" dirty="0">
                <a:solidFill>
                  <a:srgbClr val="44546A">
                    <a:lumMod val="50000"/>
                  </a:srgbClr>
                </a:solidFill>
              </a:rPr>
              <a:t>Доля  расходов в разрезе уровней бюджетной системы</a:t>
            </a:r>
            <a:r>
              <a:rPr lang="ru-RU" sz="1000" b="1" dirty="0">
                <a:solidFill>
                  <a:srgbClr val="44546A">
                    <a:lumMod val="50000"/>
                  </a:srgbClr>
                </a:solidFill>
              </a:rPr>
              <a:t>:</a:t>
            </a:r>
          </a:p>
          <a:p>
            <a:pPr algn="ctr" defTabSz="372986"/>
            <a:endParaRPr lang="ru-RU" sz="1000" dirty="0">
              <a:solidFill>
                <a:srgbClr val="44546A">
                  <a:lumMod val="50000"/>
                </a:srgbClr>
              </a:solidFill>
            </a:endParaRPr>
          </a:p>
          <a:p>
            <a:pPr algn="ctr" defTabSz="372986"/>
            <a:r>
              <a:rPr lang="ru-RU" sz="1000" b="1" dirty="0" smtClean="0">
                <a:solidFill>
                  <a:srgbClr val="44546A">
                    <a:lumMod val="50000"/>
                  </a:srgbClr>
                </a:solidFill>
              </a:rPr>
              <a:t>40,9%</a:t>
            </a:r>
            <a:r>
              <a:rPr lang="ru-RU" sz="1000" dirty="0" smtClean="0">
                <a:solidFill>
                  <a:srgbClr val="44546A">
                    <a:lumMod val="50000"/>
                  </a:srgbClr>
                </a:solidFill>
              </a:rPr>
              <a:t> </a:t>
            </a:r>
            <a:r>
              <a:rPr lang="ru-RU" sz="1000" dirty="0">
                <a:solidFill>
                  <a:srgbClr val="44546A">
                    <a:lumMod val="50000"/>
                  </a:srgbClr>
                </a:solidFill>
              </a:rPr>
              <a:t>- собственные средства города </a:t>
            </a:r>
          </a:p>
          <a:p>
            <a:pPr algn="ctr" defTabSz="372986"/>
            <a:r>
              <a:rPr lang="ru-RU" sz="1000" dirty="0">
                <a:solidFill>
                  <a:srgbClr val="44546A">
                    <a:lumMod val="50000"/>
                  </a:srgbClr>
                </a:solidFill>
              </a:rPr>
              <a:t>(за счет налоговых и неналоговых доходов)</a:t>
            </a:r>
          </a:p>
          <a:p>
            <a:pPr algn="ctr" defTabSz="372986"/>
            <a:endParaRPr lang="ru-RU" sz="1000" dirty="0">
              <a:solidFill>
                <a:srgbClr val="44546A">
                  <a:lumMod val="50000"/>
                </a:srgbClr>
              </a:solidFill>
            </a:endParaRPr>
          </a:p>
          <a:p>
            <a:pPr algn="ctr" defTabSz="372986"/>
            <a:r>
              <a:rPr lang="ru-RU" sz="1000" b="1" dirty="0" smtClean="0">
                <a:solidFill>
                  <a:srgbClr val="44546A">
                    <a:lumMod val="50000"/>
                  </a:srgbClr>
                </a:solidFill>
              </a:rPr>
              <a:t>59,0%</a:t>
            </a:r>
            <a:r>
              <a:rPr lang="ru-RU" sz="1000" dirty="0" smtClean="0">
                <a:solidFill>
                  <a:srgbClr val="44546A">
                    <a:lumMod val="50000"/>
                  </a:srgbClr>
                </a:solidFill>
              </a:rPr>
              <a:t> </a:t>
            </a:r>
            <a:r>
              <a:rPr lang="ru-RU" sz="1000" dirty="0">
                <a:solidFill>
                  <a:srgbClr val="44546A">
                    <a:lumMod val="50000"/>
                  </a:srgbClr>
                </a:solidFill>
              </a:rPr>
              <a:t>- средства, поступающие из </a:t>
            </a:r>
            <a:r>
              <a:rPr lang="ru-RU" sz="1000" dirty="0" smtClean="0">
                <a:solidFill>
                  <a:srgbClr val="44546A">
                    <a:lumMod val="50000"/>
                  </a:srgbClr>
                </a:solidFill>
              </a:rPr>
              <a:t>вышестоящих бюджетов </a:t>
            </a:r>
            <a:r>
              <a:rPr lang="ru-RU" sz="1000" dirty="0">
                <a:solidFill>
                  <a:srgbClr val="44546A">
                    <a:lumMod val="50000"/>
                  </a:srgbClr>
                </a:solidFill>
              </a:rPr>
              <a:t>(межбюджетные трансферты)</a:t>
            </a: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3456097"/>
              </p:ext>
            </p:extLst>
          </p:nvPr>
        </p:nvGraphicFramePr>
        <p:xfrm>
          <a:off x="6096001" y="146405"/>
          <a:ext cx="5904655" cy="1514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3751">
                <a:tc>
                  <a:txBody>
                    <a:bodyPr/>
                    <a:lstStyle/>
                    <a:p>
                      <a:endParaRPr lang="ru-RU" sz="12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9" marR="47479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2021 год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9" marR="47479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2022 год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9" marR="47479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2023 год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9" marR="47479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4955">
                <a:tc>
                  <a:txBody>
                    <a:bodyPr/>
                    <a:lstStyle/>
                    <a:p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Расходы всего, тыс. руб.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9" marR="47479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6 482 863,7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6 578 419,1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5 202 054,1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751">
                <a:tc>
                  <a:txBody>
                    <a:bodyPr/>
                    <a:lstStyle/>
                    <a:p>
                      <a:r>
                        <a:rPr lang="ru-RU" sz="1400" b="1" i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в том числе:</a:t>
                      </a:r>
                      <a:endParaRPr lang="ru-RU" sz="1400" b="1" i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9" marR="47479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ru-RU" sz="1200" b="1" cap="none" spc="50" dirty="0">
                        <a:ln w="0"/>
                        <a:solidFill>
                          <a:srgbClr val="FF0000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9" marR="47479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7929">
                <a:tc>
                  <a:txBody>
                    <a:bodyPr/>
                    <a:lstStyle/>
                    <a:p>
                      <a:r>
                        <a:rPr lang="ru-RU" sz="1400" b="1" cap="none" spc="50" baseline="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в </a:t>
                      </a:r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программном формате 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9" marR="47479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6 050 581,9</a:t>
                      </a:r>
                    </a:p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(93,3 %)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6 105 887,7</a:t>
                      </a:r>
                    </a:p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(92,8%)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4 846 609,7 (93,2 %)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6" name="Picture 2" descr="\\main\Работа комитета\Бюджет 2023 год\Бюджет для граждан В КАРТИНКАХ\Картинки\ротонд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345" y="188640"/>
            <a:ext cx="2952328" cy="1584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8025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1344" y="0"/>
            <a:ext cx="12000656" cy="1484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b="1" spc="26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Расходная часть </a:t>
            </a:r>
            <a:r>
              <a:rPr lang="ru-RU" b="1" spc="26" dirty="0" smtClean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бюджета Энгельсского  муниципального района в разрезе программных мероприятий и </a:t>
            </a:r>
            <a:r>
              <a:rPr lang="ru-RU" b="1" spc="26" dirty="0" err="1" smtClean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непрограммных</a:t>
            </a:r>
            <a:r>
              <a:rPr lang="ru-RU" b="1" spc="26" dirty="0" smtClean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расходов в 2023 году.</a:t>
            </a:r>
          </a:p>
          <a:p>
            <a:pPr algn="ctr" defTabSz="372986"/>
            <a:r>
              <a:rPr lang="ru-RU" b="1" spc="26" dirty="0" smtClean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dirty="0" smtClean="0"/>
              <a:t>Общий объем расходов на реализацию муниципальных и ведомственных целевых программ запланирован в размере </a:t>
            </a:r>
            <a:r>
              <a:rPr lang="ru-RU" b="1" dirty="0" smtClean="0"/>
              <a:t>4 846 609,7 тыс. руб. </a:t>
            </a:r>
            <a:r>
              <a:rPr lang="ru-RU" dirty="0" smtClean="0"/>
              <a:t>или  </a:t>
            </a:r>
            <a:r>
              <a:rPr lang="ru-RU" b="1" dirty="0" smtClean="0"/>
              <a:t>93,2 %</a:t>
            </a:r>
            <a:r>
              <a:rPr lang="ru-RU" dirty="0" smtClean="0"/>
              <a:t> от общего объема расходов бюджета, </a:t>
            </a:r>
          </a:p>
          <a:p>
            <a:pPr algn="ctr" defTabSz="372986"/>
            <a:r>
              <a:rPr lang="ru-RU" b="1" dirty="0" smtClean="0"/>
              <a:t>непрограммные расходы</a:t>
            </a:r>
            <a:r>
              <a:rPr lang="ru-RU" dirty="0" smtClean="0"/>
              <a:t> запланированы в объеме  </a:t>
            </a:r>
            <a:r>
              <a:rPr lang="ru-RU" b="1" dirty="0" smtClean="0"/>
              <a:t>355 444,4 тыс. руб. </a:t>
            </a:r>
            <a:r>
              <a:rPr lang="ru-RU" dirty="0" smtClean="0"/>
              <a:t>или </a:t>
            </a:r>
            <a:r>
              <a:rPr lang="ru-RU" b="1" dirty="0" smtClean="0"/>
              <a:t>6,8% </a:t>
            </a:r>
            <a:r>
              <a:rPr lang="ru-RU" dirty="0" smtClean="0"/>
              <a:t>от общих расходов бюджета.</a:t>
            </a:r>
            <a:endParaRPr lang="ru-RU" b="1" spc="26" dirty="0">
              <a:ln w="0"/>
              <a:solidFill>
                <a:srgbClr val="44546A">
                  <a:lumMod val="75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7" name="Содержимое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16700420"/>
              </p:ext>
            </p:extLst>
          </p:nvPr>
        </p:nvGraphicFramePr>
        <p:xfrm>
          <a:off x="767408" y="2204864"/>
          <a:ext cx="547260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Содержимое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575194784"/>
              </p:ext>
            </p:extLst>
          </p:nvPr>
        </p:nvGraphicFramePr>
        <p:xfrm>
          <a:off x="6431360" y="2204864"/>
          <a:ext cx="564130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9336" y="1835532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ПРОГРАММНЫЕ РАСХОДЫ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429841" y="1817337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НЕПРОГРАММНЫЕ РАСХОДЫ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428025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Содержимое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97020429"/>
              </p:ext>
            </p:extLst>
          </p:nvPr>
        </p:nvGraphicFramePr>
        <p:xfrm>
          <a:off x="598712" y="1196752"/>
          <a:ext cx="700945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3121" name="Rectangle 1"/>
          <p:cNvSpPr>
            <a:spLocks noChangeArrowheads="1"/>
          </p:cNvSpPr>
          <p:nvPr/>
        </p:nvSpPr>
        <p:spPr bwMode="auto">
          <a:xfrm>
            <a:off x="479376" y="262558"/>
            <a:ext cx="11305256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Первоначально утвержденные бюджеты Энгельсского муниципального района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imes New Roman" pitchFamily="18" charset="0"/>
              </a:rPr>
              <a:t>на 2020-2023 годы по основным разделам, тыс. руб.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752185" y="1052737"/>
          <a:ext cx="4248474" cy="517208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8170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98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94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621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543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Раздел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2021</a:t>
                      </a:r>
                      <a:endParaRPr lang="ru-R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2022</a:t>
                      </a:r>
                      <a:endParaRPr lang="ru-RU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2023 </a:t>
                      </a:r>
                      <a:r>
                        <a:rPr lang="ru-RU" sz="1400" dirty="0" smtClean="0"/>
                        <a:t>(проект)</a:t>
                      </a:r>
                      <a:endParaRPr lang="ru-RU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380">
                <a:tc>
                  <a:txBody>
                    <a:bodyPr/>
                    <a:lstStyle/>
                    <a:p>
                      <a:r>
                        <a:rPr lang="ru-RU" dirty="0" smtClean="0"/>
                        <a:t>0100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207 343,5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221 349,8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241 527,3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5685">
                <a:tc>
                  <a:txBody>
                    <a:bodyPr/>
                    <a:lstStyle/>
                    <a:p>
                      <a:r>
                        <a:rPr lang="ru-RU" dirty="0" smtClean="0"/>
                        <a:t>0400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358 670,3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377 591,9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427 578,9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6699">
                <a:tc>
                  <a:txBody>
                    <a:bodyPr/>
                    <a:lstStyle/>
                    <a:p>
                      <a:r>
                        <a:rPr lang="ru-RU" dirty="0" smtClean="0"/>
                        <a:t>0500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131 731,6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106 348,7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114 365,8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dirty="0" smtClean="0"/>
                        <a:t>0700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3 715 276,7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3 924 657,5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3 754 502,0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5685">
                <a:tc>
                  <a:txBody>
                    <a:bodyPr/>
                    <a:lstStyle/>
                    <a:p>
                      <a:r>
                        <a:rPr lang="ru-RU" dirty="0" smtClean="0"/>
                        <a:t>0800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281 307,3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295 831,7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308 825,8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9978">
                <a:tc>
                  <a:txBody>
                    <a:bodyPr/>
                    <a:lstStyle/>
                    <a:p>
                      <a:r>
                        <a:rPr lang="ru-RU" dirty="0" smtClean="0"/>
                        <a:t>1000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204 860,5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212 602,9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179 126,9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1352">
                <a:tc>
                  <a:txBody>
                    <a:bodyPr/>
                    <a:lstStyle/>
                    <a:p>
                      <a:r>
                        <a:rPr lang="ru-RU" dirty="0" smtClean="0"/>
                        <a:t>1100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120 547,4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128 347,7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139 542,7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2726">
                <a:tc>
                  <a:txBody>
                    <a:bodyPr/>
                    <a:lstStyle/>
                    <a:p>
                      <a:r>
                        <a:rPr lang="ru-RU" dirty="0" smtClean="0"/>
                        <a:t>1200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606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606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547,7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6502">
                <a:tc>
                  <a:txBody>
                    <a:bodyPr/>
                    <a:lstStyle/>
                    <a:p>
                      <a:r>
                        <a:rPr lang="ru-RU" dirty="0" smtClean="0"/>
                        <a:t>1300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55600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26 820,4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12 416,3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8270">
                <a:tc>
                  <a:txBody>
                    <a:bodyPr/>
                    <a:lstStyle/>
                    <a:p>
                      <a:r>
                        <a:rPr lang="ru-RU" dirty="0" smtClean="0"/>
                        <a:t>1400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21 982,8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22 788,2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23 620,7</a:t>
                      </a:r>
                      <a:endParaRPr lang="ru-RU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ИТОГО: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5 097 926,1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5 316 944,8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5 202 054,1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80251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4"/>
          <p:cNvSpPr txBox="1">
            <a:spLocks/>
          </p:cNvSpPr>
          <p:nvPr/>
        </p:nvSpPr>
        <p:spPr>
          <a:xfrm>
            <a:off x="5799675" y="611295"/>
            <a:ext cx="450388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b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29" name="AutoShape 5" descr="\\main\%D0%A0%D0%B0%D0%B1%D0%BE%D1%82%D0%B0 %D0%BA%D0%BE%D0%BC%D0%B8%D1%82%D0%B5%D1%82%D0%B0\%D0%91%D1%8E%D0%B4%D0%B6%D0%B5%D1%82 2023 %D0%B3%D0%BE%D0%B4\%D0%91%D1%8E%D0%B4%D0%B6%D0%B5%D1%82 %D0%B4%D0%BB%D1%8F %D0%B3%D1%80%D0%B0%D0%B6%D0%B4%D0%B0%D0%BD %D0%92 %D0%9A%D0%90%D0%A0%D0%A2%D0%98%D0%9D%D0%9A%D0%90%D0%A5\%D0%9A%D0%B0%D1%80%D1%82%D0%B8%D0%BD%D0%BA%D0%B8\%D0%94%D0%B5%D0%BD%D1%8C%D0%B3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63352" y="1124744"/>
          <a:ext cx="11809312" cy="5528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7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703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35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90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5044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2915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5393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71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Р/</a:t>
                      </a:r>
                      <a:r>
                        <a:rPr lang="ru-RU" sz="12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П/</a:t>
                      </a:r>
                      <a:r>
                        <a:rPr lang="ru-RU" sz="12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рз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Фактическое исполнение за 202</a:t>
                      </a: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 2022года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 бюджета 202</a:t>
                      </a: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 бюджета 202</a:t>
                      </a: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 бюджета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354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0100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683,4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283 616,9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527,3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2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0102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Функционирование высшего должностного лица муниципального образования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2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0103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Функционирование представительных органов муниципальных образований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0104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Функционирование местных администраций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0105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Судебная система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0106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деятельности финансовых органов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049,2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049,2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0111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Резервные фонды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0113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Другие общегосударственные вопросы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0400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913,1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446 240,3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427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578,9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075,8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483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0405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0409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0412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980,5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378 624,4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110 933,80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933,8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0501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5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0502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Коммунальное хозяйство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92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0505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045,9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113 035,20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Образование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3 894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223,5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4 164 024,6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3 754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502,0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3 450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611,7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3 504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143,4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96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0701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1 391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1 390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1 297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1 195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1 224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0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0702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Общее образование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2 165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2 325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2 074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1 912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1 935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40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0703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Дополнительное образование детей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 rot="10800000" flipV="1">
            <a:off x="3215680" y="344687"/>
            <a:ext cx="8496944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Сведения о расходах бюджета Энгельсского муниципального района по разделам и подразделам классификации расходов бюджета, тыс. руб.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384" y="188640"/>
            <a:ext cx="223224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84539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4"/>
          <p:cNvSpPr txBox="1">
            <a:spLocks/>
          </p:cNvSpPr>
          <p:nvPr/>
        </p:nvSpPr>
        <p:spPr>
          <a:xfrm>
            <a:off x="5799675" y="611295"/>
            <a:ext cx="450388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b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29" name="AutoShape 5" descr="\\main\%D0%A0%D0%B0%D0%B1%D0%BE%D1%82%D0%B0 %D0%BA%D0%BE%D0%BC%D0%B8%D1%82%D0%B5%D1%82%D0%B0\%D0%91%D1%8E%D0%B4%D0%B6%D0%B5%D1%82 2023 %D0%B3%D0%BE%D0%B4\%D0%91%D1%8E%D0%B4%D0%B6%D0%B5%D1%82 %D0%B4%D0%BB%D1%8F %D0%B3%D1%80%D0%B0%D0%B6%D0%B4%D0%B0%D0%BD %D0%92 %D0%9A%D0%90%D0%A0%D0%A2%D0%98%D0%9D%D0%9A%D0%90%D0%A5\%D0%9A%D0%B0%D1%80%D1%82%D0%B8%D0%BD%D0%BA%D0%B8\%D0%94%D0%B5%D0%BD%D1%8C%D0%B3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191350" y="836717"/>
          <a:ext cx="11881313" cy="5884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2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910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19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915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6654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033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1205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252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Р/</a:t>
                      </a:r>
                      <a:r>
                        <a:rPr lang="ru-RU" sz="12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П/</a:t>
                      </a:r>
                      <a:r>
                        <a:rPr lang="ru-RU" sz="1200" b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рз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Фактическое исполнение за 202</a:t>
                      </a: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 2022года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 бюджета 202</a:t>
                      </a: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 бюджета 202</a:t>
                      </a: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Проект бюджета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2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0707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Молодежная политика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0709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Культура, кинематография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985,3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308 731,6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559,7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359,7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0801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Культура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0804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052,8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215 025,1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183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387,1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905,2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Пенсионное обеспечение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677,6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Социальное обеспечение населения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1004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Охрана семьи и детства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265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292,0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429 391,9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542,7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607,4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584,4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1101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Физическая культура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1102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Массовый спорт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1105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Другие вопросы в области физической культуры и спорта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606,0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547,7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247,7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247,7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1202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Периодическая печать и издательства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Обслуживание </a:t>
                      </a: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государственного (муниципального) </a:t>
                      </a: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долга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691,7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376,6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416,3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801,3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057,7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08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Обслуживание </a:t>
                      </a: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государственного (муниципального) внутреннего долга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582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Межбюджетные трансферты общего характера бюджетам </a:t>
                      </a: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бюджетной системы Российской Федерации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517,0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620,7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585,7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688,0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416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Дотации на выравнивание бюджетной обеспеченности муниципальных образований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416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1403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Прочие межбюджетные трансферты </a:t>
                      </a: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общего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характера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20842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6 016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259,8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6 277 348,4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5 202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054,1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4 864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4 956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084,9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 rot="10800000" flipV="1">
            <a:off x="2567608" y="199302"/>
            <a:ext cx="7848872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Сведения о расходах бюджета Энгельсского муниципального района по разделам и подразделам классификации расходов бюджета, тыс. руб.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1074" name="Picture 2" descr="\\main\Работа комитета\Бюджет 2023 год\Бюджет для граждан В КАРТИНКАХ\Запросы ГРБС по бюджету для граждан\Ответы ГРБС\НОЖНИЦ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352" y="25490"/>
            <a:ext cx="2088232" cy="739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84539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173506" y="1052744"/>
            <a:ext cx="3744415" cy="64633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Социальная сфера</a:t>
            </a:r>
          </a:p>
          <a:p>
            <a:pPr algn="ctr"/>
            <a:r>
              <a:rPr lang="ru-RU" sz="2000" b="1" dirty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9376" y="1124749"/>
            <a:ext cx="3384376" cy="64633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ru-RU" sz="1600" b="1" u="sng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Национальная экономика</a:t>
            </a:r>
            <a:endParaRPr lang="ru-RU" sz="1600" b="1" u="sng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000" b="1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000" b="1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06480" y="1052744"/>
            <a:ext cx="3888432" cy="58477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Жилищно-коммунальное хозяйство (благоустройство) </a:t>
            </a:r>
            <a:endParaRPr lang="ru-RU" sz="1600" b="1" u="sng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7528" y="188641"/>
            <a:ext cx="9928461" cy="83099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spc="50" dirty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Основные </a:t>
            </a:r>
            <a:r>
              <a:rPr lang="ru-RU" sz="2400" b="1" u="sng" spc="5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отраслевые направления </a:t>
            </a:r>
            <a:r>
              <a:rPr lang="ru-RU" sz="2400" b="1" u="sng" spc="50" dirty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расходов бюджета </a:t>
            </a:r>
            <a:r>
              <a:rPr lang="ru-RU" sz="2400" b="1" u="sng" spc="5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Энгельсского муниципального района в 2023 году</a:t>
            </a:r>
            <a:endParaRPr lang="ru-RU" sz="2400" b="1" u="sng" spc="50" dirty="0">
              <a:ln w="0"/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62893" y="2023760"/>
            <a:ext cx="2573267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4 381 997,4 тыс. руб.</a:t>
            </a:r>
            <a:endParaRPr lang="ru-RU" sz="2000" b="1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4772" y="2023304"/>
            <a:ext cx="2424929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427 578,9  тыс. руб. </a:t>
            </a:r>
            <a:endParaRPr lang="ru-RU" sz="2000" b="1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20336" y="1998909"/>
            <a:ext cx="2304256" cy="4001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114 365,8 тыс. руб.</a:t>
            </a:r>
            <a:endParaRPr lang="ru-RU" sz="2000" b="1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1344" y="2564904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u="sng" dirty="0" smtClean="0">
                <a:latin typeface="Comic Sans MS" panose="030F0702030302020204" pitchFamily="66" charset="0"/>
              </a:rPr>
              <a:t>8,2% </a:t>
            </a:r>
          </a:p>
          <a:p>
            <a:pPr algn="ctr"/>
            <a:r>
              <a:rPr lang="ru-RU" sz="1200" u="sng" dirty="0" smtClean="0">
                <a:latin typeface="Comic Sans MS" panose="030F0702030302020204" pitchFamily="66" charset="0"/>
              </a:rPr>
              <a:t>в общих расходах бюджета. В программном формате  390 199 тыс. руб. или 91,2%  в расходах отрасли, в </a:t>
            </a:r>
            <a:r>
              <a:rPr lang="ru-RU" sz="1200" u="sng" dirty="0" err="1" smtClean="0">
                <a:latin typeface="Comic Sans MS" panose="030F0702030302020204" pitchFamily="66" charset="0"/>
              </a:rPr>
              <a:t>непрограммном</a:t>
            </a:r>
            <a:r>
              <a:rPr lang="ru-RU" sz="1200" u="sng" dirty="0" smtClean="0">
                <a:latin typeface="Comic Sans MS" panose="030F0702030302020204" pitchFamily="66" charset="0"/>
              </a:rPr>
              <a:t> формате  8,8%</a:t>
            </a:r>
            <a:endParaRPr lang="ru-RU" sz="1200" u="sng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33538" y="2475971"/>
            <a:ext cx="3362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u="sng" dirty="0" smtClean="0">
                <a:latin typeface="Comic Sans MS" panose="030F0702030302020204" pitchFamily="66" charset="0"/>
              </a:rPr>
              <a:t>84,2% </a:t>
            </a:r>
          </a:p>
          <a:p>
            <a:pPr algn="ctr"/>
            <a:r>
              <a:rPr lang="ru-RU" sz="1200" u="sng" dirty="0" smtClean="0">
                <a:latin typeface="Comic Sans MS" panose="030F0702030302020204" pitchFamily="66" charset="0"/>
              </a:rPr>
              <a:t>в общих расходах бюджета. В программном формате  4 357 258,6 тыс. руб. или 99,4 %  в расходах отрасли, в </a:t>
            </a:r>
            <a:r>
              <a:rPr lang="ru-RU" sz="1200" u="sng" dirty="0" err="1" smtClean="0">
                <a:latin typeface="Comic Sans MS" panose="030F0702030302020204" pitchFamily="66" charset="0"/>
              </a:rPr>
              <a:t>непрограммном</a:t>
            </a:r>
            <a:r>
              <a:rPr lang="ru-RU" sz="1200" u="sng" dirty="0" smtClean="0">
                <a:latin typeface="Comic Sans MS" panose="030F0702030302020204" pitchFamily="66" charset="0"/>
              </a:rPr>
              <a:t> формате  0,6 %</a:t>
            </a:r>
          </a:p>
          <a:p>
            <a:pPr algn="ctr"/>
            <a:endParaRPr lang="ru-RU" sz="1200" u="sng" dirty="0">
              <a:latin typeface="Comic Sans MS" panose="030F0702030302020204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56240" y="2475972"/>
            <a:ext cx="3519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u="sng" dirty="0" smtClean="0">
                <a:latin typeface="Comic Sans MS" panose="030F0702030302020204" pitchFamily="66" charset="0"/>
              </a:rPr>
              <a:t>2,2% </a:t>
            </a:r>
          </a:p>
          <a:p>
            <a:pPr algn="ctr"/>
            <a:r>
              <a:rPr lang="ru-RU" sz="1200" u="sng" dirty="0" smtClean="0">
                <a:latin typeface="Comic Sans MS" panose="030F0702030302020204" pitchFamily="66" charset="0"/>
              </a:rPr>
              <a:t>в общих расходах бюджета. В программном формате  58 997,5 тыс. руб. или 51,6 %  в расходах отрасли, в </a:t>
            </a:r>
            <a:r>
              <a:rPr lang="ru-RU" sz="1200" u="sng" dirty="0" err="1" smtClean="0">
                <a:latin typeface="Comic Sans MS" panose="030F0702030302020204" pitchFamily="66" charset="0"/>
              </a:rPr>
              <a:t>непрограммном</a:t>
            </a:r>
            <a:r>
              <a:rPr lang="ru-RU" sz="1200" u="sng" dirty="0" smtClean="0">
                <a:latin typeface="Comic Sans MS" panose="030F0702030302020204" pitchFamily="66" charset="0"/>
              </a:rPr>
              <a:t> формате  48,4 %</a:t>
            </a:r>
            <a:endParaRPr lang="ru-RU" sz="1200" u="sng" dirty="0">
              <a:latin typeface="Comic Sans MS" panose="030F0702030302020204" pitchFamily="66" charset="0"/>
            </a:endParaRPr>
          </a:p>
        </p:txBody>
      </p:sp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="" xmlns:p14="http://schemas.microsoft.com/office/powerpoint/2010/main" val="2171162200"/>
              </p:ext>
            </p:extLst>
          </p:nvPr>
        </p:nvGraphicFramePr>
        <p:xfrm>
          <a:off x="4140577" y="3874746"/>
          <a:ext cx="3777339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="" xmlns:p14="http://schemas.microsoft.com/office/powerpoint/2010/main" val="3161669588"/>
              </p:ext>
            </p:extLst>
          </p:nvPr>
        </p:nvGraphicFramePr>
        <p:xfrm>
          <a:off x="8186829" y="3874746"/>
          <a:ext cx="3669811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="" xmlns:p14="http://schemas.microsoft.com/office/powerpoint/2010/main" val="497782840"/>
              </p:ext>
            </p:extLst>
          </p:nvPr>
        </p:nvGraphicFramePr>
        <p:xfrm>
          <a:off x="234779" y="3874746"/>
          <a:ext cx="3636885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Стрелка вниз 2"/>
          <p:cNvSpPr/>
          <p:nvPr/>
        </p:nvSpPr>
        <p:spPr>
          <a:xfrm>
            <a:off x="1825115" y="1688990"/>
            <a:ext cx="432048" cy="264745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4780" y="3501007"/>
            <a:ext cx="11621861" cy="338554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Доля финансового обеспечения в разрезе уровней бюджета</a:t>
            </a:r>
            <a:endParaRPr lang="ru-RU" sz="1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5829683" y="1691014"/>
            <a:ext cx="432048" cy="280654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9987463" y="1688991"/>
            <a:ext cx="432048" cy="256379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3352" y="188640"/>
            <a:ext cx="16561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1764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="" xmlns:p14="http://schemas.microsoft.com/office/powerpoint/2010/main" val="3959679848"/>
              </p:ext>
            </p:extLst>
          </p:nvPr>
        </p:nvGraphicFramePr>
        <p:xfrm>
          <a:off x="416261" y="2738998"/>
          <a:ext cx="6543835" cy="3549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 useBgFill="1">
        <p:nvSpPr>
          <p:cNvPr id="12" name="Прямоугольник 11"/>
          <p:cNvSpPr/>
          <p:nvPr/>
        </p:nvSpPr>
        <p:spPr>
          <a:xfrm>
            <a:off x="4223792" y="1340768"/>
            <a:ext cx="2509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u="sng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4 381 997,4 </a:t>
            </a:r>
            <a:r>
              <a:rPr lang="ru-RU" u="sng" dirty="0" err="1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тыс</a:t>
            </a: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руб.</a:t>
            </a:r>
            <a:endParaRPr kumimoji="0" lang="ru-RU" sz="18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6535" y="1018468"/>
            <a:ext cx="2735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u="sng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84,2 </a:t>
            </a: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%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общих расходах бюджета</a:t>
            </a:r>
          </a:p>
        </p:txBody>
      </p:sp>
      <p:sp>
        <p:nvSpPr>
          <p:cNvPr id="22" name="Правая фигурная скобка 21"/>
          <p:cNvSpPr/>
          <p:nvPr/>
        </p:nvSpPr>
        <p:spPr>
          <a:xfrm rot="5400000">
            <a:off x="3247526" y="-1049021"/>
            <a:ext cx="272215" cy="5989751"/>
          </a:xfrm>
          <a:prstGeom prst="rightBrace">
            <a:avLst>
              <a:gd name="adj1" fmla="val 8333"/>
              <a:gd name="adj2" fmla="val 51151"/>
            </a:avLst>
          </a:prstGeom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Равно 22"/>
          <p:cNvSpPr/>
          <p:nvPr/>
        </p:nvSpPr>
        <p:spPr>
          <a:xfrm>
            <a:off x="2937377" y="1369555"/>
            <a:ext cx="975424" cy="289288"/>
          </a:xfrm>
          <a:prstGeom prst="mathEqual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63352" y="179333"/>
            <a:ext cx="6768752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Социальная сфера </a:t>
            </a:r>
            <a:r>
              <a:rPr lang="ru-RU" sz="2000" u="sng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Энгельсского муниципального района </a:t>
            </a:r>
            <a:r>
              <a:rPr kumimoji="0" lang="ru-RU" sz="200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бюджете 2023 года</a:t>
            </a:r>
            <a:endParaRPr kumimoji="0" lang="ru-RU" sz="2000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416263" y="2178064"/>
            <a:ext cx="6304932" cy="42835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90204" pitchFamily="34" charset="0"/>
                <a:ea typeface="Noto Sans" panose="020B0502040504090204" pitchFamily="34" charset="0"/>
              </a:rPr>
              <a:t>Социальная сфера в разрезе направлений, </a:t>
            </a:r>
            <a:r>
              <a:rPr lang="ru-RU" sz="1400" b="1" dirty="0" smtClean="0">
                <a:solidFill>
                  <a:prstClr val="black"/>
                </a:solidFill>
                <a:latin typeface="Noto Sans" panose="020B0502040504090204" pitchFamily="34" charset="0"/>
                <a:ea typeface="Noto Sans" panose="020B0502040504090204" pitchFamily="34" charset="0"/>
              </a:rPr>
              <a:t>тыс.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90204" pitchFamily="34" charset="0"/>
                <a:ea typeface="Noto Sans" panose="020B0502040504090204" pitchFamily="34" charset="0"/>
              </a:rPr>
              <a:t> руб.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90204" pitchFamily="34" charset="0"/>
              <a:ea typeface="Noto Sans" panose="020B0502040504090204" pitchFamily="34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="" xmlns:p14="http://schemas.microsoft.com/office/powerpoint/2010/main" val="3180913925"/>
              </p:ext>
            </p:extLst>
          </p:nvPr>
        </p:nvGraphicFramePr>
        <p:xfrm>
          <a:off x="7564016" y="332655"/>
          <a:ext cx="4171013" cy="1474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="" xmlns:p14="http://schemas.microsoft.com/office/powerpoint/2010/main" val="2600249022"/>
              </p:ext>
            </p:extLst>
          </p:nvPr>
        </p:nvGraphicFramePr>
        <p:xfrm>
          <a:off x="7564020" y="1967593"/>
          <a:ext cx="4151889" cy="1407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="" xmlns:p14="http://schemas.microsoft.com/office/powerpoint/2010/main" val="1839680118"/>
              </p:ext>
            </p:extLst>
          </p:nvPr>
        </p:nvGraphicFramePr>
        <p:xfrm>
          <a:off x="7566893" y="3535528"/>
          <a:ext cx="4151083" cy="1549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="" xmlns:p14="http://schemas.microsoft.com/office/powerpoint/2010/main" val="3940675659"/>
              </p:ext>
            </p:extLst>
          </p:nvPr>
        </p:nvGraphicFramePr>
        <p:xfrm>
          <a:off x="7564018" y="5151545"/>
          <a:ext cx="4151889" cy="1567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="" xmlns:p14="http://schemas.microsoft.com/office/powerpoint/2010/main" val="6909607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 txBox="1">
            <a:spLocks/>
          </p:cNvSpPr>
          <p:nvPr/>
        </p:nvSpPr>
        <p:spPr>
          <a:xfrm>
            <a:off x="2999656" y="182227"/>
            <a:ext cx="8064896" cy="43846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spc="38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Расходы Энгельсского муниципального района по разделам, тыс. руб.</a:t>
            </a:r>
            <a:endParaRPr lang="ru-RU" sz="1800" b="1" spc="38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="" xmlns:p14="http://schemas.microsoft.com/office/powerpoint/2010/main" val="646471802"/>
              </p:ext>
            </p:extLst>
          </p:nvPr>
        </p:nvGraphicFramePr>
        <p:xfrm>
          <a:off x="479376" y="1628800"/>
          <a:ext cx="8496944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79376" y="908724"/>
            <a:ext cx="8928992" cy="58477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«Образование» расходы предусмотрены в объеме 3 754 502,0 тыс. руб., из них в программном формате 3 739 052,5 тыс. руб. или 99,5%, в том числе: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48328" y="1412776"/>
            <a:ext cx="295232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6" name="TextBox 15"/>
          <p:cNvSpPr txBox="1"/>
          <p:nvPr/>
        </p:nvSpPr>
        <p:spPr>
          <a:xfrm>
            <a:off x="479376" y="3645028"/>
            <a:ext cx="8856984" cy="58477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 «Культура, кинематография» расходы предусмотрены в объеме 308 825,8 тыс. руб., из них в программном формате 303 861,6 тыс. руб. или 98,3 %, в том числе: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="" xmlns:p14="http://schemas.microsoft.com/office/powerpoint/2010/main" val="646471802"/>
              </p:ext>
            </p:extLst>
          </p:nvPr>
        </p:nvGraphicFramePr>
        <p:xfrm>
          <a:off x="479376" y="4365104"/>
          <a:ext cx="7704856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28248" y="4221088"/>
            <a:ext cx="367240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3392" y="0"/>
            <a:ext cx="223224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84679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 txBox="1">
            <a:spLocks/>
          </p:cNvSpPr>
          <p:nvPr/>
        </p:nvSpPr>
        <p:spPr>
          <a:xfrm>
            <a:off x="2783632" y="182227"/>
            <a:ext cx="8280920" cy="43846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spc="38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Расходы Энгельсского муниципального района по разделам, тыс. руб.</a:t>
            </a:r>
            <a:endParaRPr lang="ru-RU" sz="1800" b="1" spc="38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="" xmlns:p14="http://schemas.microsoft.com/office/powerpoint/2010/main" val="646471802"/>
              </p:ext>
            </p:extLst>
          </p:nvPr>
        </p:nvGraphicFramePr>
        <p:xfrm>
          <a:off x="479376" y="1628800"/>
          <a:ext cx="8496944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79376" y="908724"/>
            <a:ext cx="8928992" cy="584775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«Социальная политика» расходы предусмотрены в объеме 179 126,9 тыс. руб., в том числе 100% в рамках реализации программ, в том числе: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376" y="3645028"/>
            <a:ext cx="8928992" cy="584775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«Физическая культура и спорт» расходы предусмотрены в объеме  139 542,7 тыс. руб., из них в программном формате 135 217,6  тыс. руб. или 96,9 %, в том числе: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="" xmlns:p14="http://schemas.microsoft.com/office/powerpoint/2010/main" val="646471802"/>
              </p:ext>
            </p:extLst>
          </p:nvPr>
        </p:nvGraphicFramePr>
        <p:xfrm>
          <a:off x="479376" y="4365104"/>
          <a:ext cx="7704856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48328" y="1484784"/>
            <a:ext cx="3143672" cy="208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72265" y="4293096"/>
            <a:ext cx="341990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3392" y="0"/>
            <a:ext cx="2088232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84679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 txBox="1">
            <a:spLocks/>
          </p:cNvSpPr>
          <p:nvPr/>
        </p:nvSpPr>
        <p:spPr>
          <a:xfrm>
            <a:off x="2783632" y="182227"/>
            <a:ext cx="8568952" cy="43846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spc="38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Расходы Энгельсского муниципального района по разделам, тыс. руб.</a:t>
            </a:r>
            <a:endParaRPr lang="ru-RU" sz="1800" b="1" spc="38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="" xmlns:p14="http://schemas.microsoft.com/office/powerpoint/2010/main" val="646471802"/>
              </p:ext>
            </p:extLst>
          </p:nvPr>
        </p:nvGraphicFramePr>
        <p:xfrm>
          <a:off x="767408" y="1988840"/>
          <a:ext cx="828092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79376" y="908724"/>
            <a:ext cx="11233248" cy="83099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«Общегосударственные вопросы» расходы предусмотрены в объеме 241 527,3 тыс. руб., из них в программном формате 4 117,6 тыс. руб. или 1,7 %, в </a:t>
            </a:r>
            <a:r>
              <a:rPr lang="ru-RU" sz="1600" b="1" dirty="0" err="1" smtClean="0">
                <a:solidFill>
                  <a:schemeClr val="tx1"/>
                </a:solidFill>
              </a:rPr>
              <a:t>непрограммном</a:t>
            </a:r>
            <a:r>
              <a:rPr lang="ru-RU" sz="1600" b="1" dirty="0" smtClean="0">
                <a:solidFill>
                  <a:schemeClr val="tx1"/>
                </a:solidFill>
              </a:rPr>
              <a:t> формате  237 409,7 тыс. руб. или 98,3 %  (содержание органов местного самоуправления и МКУ «</a:t>
            </a:r>
            <a:r>
              <a:rPr lang="ru-RU" sz="1600" b="1" dirty="0" err="1" smtClean="0">
                <a:solidFill>
                  <a:schemeClr val="tx1"/>
                </a:solidFill>
              </a:rPr>
              <a:t>Автообслуживание</a:t>
            </a:r>
            <a:r>
              <a:rPr lang="ru-RU" sz="1600" b="1" dirty="0" smtClean="0">
                <a:solidFill>
                  <a:schemeClr val="tx1"/>
                </a:solidFill>
              </a:rPr>
              <a:t>»), в том числе: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3392" y="3933058"/>
            <a:ext cx="5400600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«Национальная экономика» расходы предусмотрены в объеме  427 578,9 тыс. руб.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64352" y="1772816"/>
            <a:ext cx="266429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4" name="TextBox 13"/>
          <p:cNvSpPr txBox="1"/>
          <p:nvPr/>
        </p:nvSpPr>
        <p:spPr>
          <a:xfrm>
            <a:off x="631776" y="4797161"/>
            <a:ext cx="5392216" cy="584775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«Жилищно-коммунальное хозяйство» расходы предусмотрены в объеме  114 365,8 тыс. руб.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56040" y="3933058"/>
            <a:ext cx="5328592" cy="83099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«</a:t>
            </a:r>
            <a:r>
              <a:rPr lang="ru-RU" sz="1600" b="1" dirty="0" smtClean="0"/>
              <a:t>Средства массовой информации</a:t>
            </a:r>
            <a:r>
              <a:rPr lang="ru-RU" sz="1600" b="1" dirty="0" smtClean="0">
                <a:solidFill>
                  <a:schemeClr val="tx1"/>
                </a:solidFill>
              </a:rPr>
              <a:t>» расходы предусмотрены в объеме  547,7 тыс. руб.  (не программные расходы)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56040" y="4797153"/>
            <a:ext cx="5328592" cy="107721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«Обслуживание государственного и муниципального долга» расходы предусмотрены в объеме  12 416,3 тыс. руб. в рамках реализации программных мероприятий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99456" y="6021292"/>
            <a:ext cx="10225136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chemeClr val="tx1"/>
                </a:solidFill>
              </a:rPr>
              <a:t>По разделу «Межбюджетные трансферты» расходы предусмотрены в объеме  23 620,7 тыс. руб., в рамках реализации программных мероприятий</a:t>
            </a:r>
            <a:endParaRPr lang="ru-RU" sz="16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3392" y="0"/>
            <a:ext cx="2088232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84679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91344" y="0"/>
            <a:ext cx="8081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  <a:reflection endPos="0" dist="50800" dir="5400000" sy="-100000" algn="bl" rotWithShape="0"/>
                </a:effectLst>
                <a:latin typeface="Arial Narrow" pitchFamily="34" charset="0"/>
                <a:cs typeface="Times New Roman" panose="02020603050405020304" pitchFamily="18" charset="0"/>
              </a:rPr>
              <a:t>В проекте бюджета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  <a:reflection endPos="0" dist="50800" dir="5400000" sy="-100000" algn="bl" rotWithShape="0"/>
                </a:effectLst>
                <a:latin typeface="Arial Narrow" pitchFamily="34" charset="0"/>
                <a:cs typeface="Times New Roman" panose="02020603050405020304" pitchFamily="18" charset="0"/>
              </a:rPr>
              <a:t>Энгельсского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  <a:reflection endPos="0" dist="50800" dir="5400000" sy="-100000" algn="bl" rotWithShape="0"/>
                </a:effectLst>
                <a:latin typeface="Arial Narrow" pitchFamily="34" charset="0"/>
                <a:cs typeface="Times New Roman" panose="02020603050405020304" pitchFamily="18" charset="0"/>
              </a:rPr>
              <a:t> муниципального района запланированы расходы на реализацию 4 муниципальных и 8 ведомственных программ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7368" y="692697"/>
            <a:ext cx="7200800" cy="510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1F497D">
                    <a:lumMod val="50000"/>
                  </a:srgbClr>
                </a:solidFill>
              </a:rPr>
              <a:t>Муниципальные программы Энгельсского муниципального района </a:t>
            </a:r>
            <a:endParaRPr lang="ru-RU" sz="1600" b="1" dirty="0">
              <a:solidFill>
                <a:srgbClr val="1F497D">
                  <a:lumMod val="50000"/>
                </a:srgbClr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844317" y="1229664"/>
            <a:ext cx="0" cy="214603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398901" y="1418777"/>
            <a:ext cx="2660763" cy="0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122537" y="1700811"/>
            <a:ext cx="3413623" cy="6341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                                                                                                                                          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Муниципальная программа «Молодёжь Энгельсского муниципального района»  на 2015-2025 годы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ctr"/>
            <a:endParaRPr lang="ru-RU" sz="1400" dirty="0" smtClean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8381" y="1760558"/>
            <a:ext cx="3224523" cy="1092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</a:rPr>
              <a:t>                                                                            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Муниципальная программа «Совершенствование системы оплаты труда работников отдельных муниципальных учреждений Энгельсского муниципального района на 2020-2023 годы»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ctr"/>
            <a:endParaRPr lang="ru-RU" sz="1400" dirty="0">
              <a:solidFill>
                <a:srgbClr val="1F497D">
                  <a:lumMod val="50000"/>
                </a:srgbClr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052793" y="1417638"/>
            <a:ext cx="0" cy="278752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719736" y="1412776"/>
            <a:ext cx="8228" cy="2597911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75803" y="3090572"/>
            <a:ext cx="2407829" cy="11305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Муниципальная программа «Развитие физической культуры и спорта на территории Энгельсского муниципального района» на 2018-2025 годы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H="1">
            <a:off x="2855641" y="4005064"/>
            <a:ext cx="864095" cy="1"/>
          </a:xfrm>
          <a:prstGeom prst="straightConnector1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4007768" y="1412776"/>
            <a:ext cx="0" cy="1872208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5032836" y="2539775"/>
            <a:ext cx="2503325" cy="10332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Муниципальная программа</a:t>
            </a:r>
            <a:endParaRPr lang="ru-RU" sz="1200" i="1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«Развитие  Образования в  Энгельсском муниципальном районе на 2018-2025 годы»</a:t>
            </a:r>
            <a:endParaRPr lang="ru-RU" sz="1200" i="1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4007768" y="3284984"/>
            <a:ext cx="835316" cy="0"/>
          </a:xfrm>
          <a:prstGeom prst="straightConnector1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6877174"/>
              </p:ext>
            </p:extLst>
          </p:nvPr>
        </p:nvGraphicFramePr>
        <p:xfrm>
          <a:off x="191344" y="4437113"/>
          <a:ext cx="3672407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2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201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8468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Областной бюджет</a:t>
                      </a:r>
                      <a:endParaRPr lang="ru-RU" sz="16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 Narrow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2 923 362,1 тыс. руб.</a:t>
                      </a:r>
                      <a:endParaRPr lang="ru-RU" sz="15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 Narrow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7636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Бюджет</a:t>
                      </a:r>
                      <a:r>
                        <a:rPr lang="ru-RU" sz="1600" b="1" i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Энгельсского муниципального района</a:t>
                      </a:r>
                      <a:endParaRPr lang="ru-RU" sz="16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 Narrow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Arial Narrow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algn="ctr"/>
                      <a:r>
                        <a:rPr lang="ru-RU" sz="15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957 688,0 тыс. руб</a:t>
                      </a:r>
                      <a:r>
                        <a:rPr lang="ru-RU" sz="16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ru-RU" sz="16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 Narrow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8" name="Прямая соединительная линия 57"/>
          <p:cNvCxnSpPr/>
          <p:nvPr/>
        </p:nvCxnSpPr>
        <p:spPr>
          <a:xfrm>
            <a:off x="2398901" y="1409003"/>
            <a:ext cx="0" cy="278752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3935760" y="3717032"/>
            <a:ext cx="3816424" cy="80801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Заголовок 1"/>
          <p:cNvSpPr txBox="1">
            <a:spLocks/>
          </p:cNvSpPr>
          <p:nvPr/>
        </p:nvSpPr>
        <p:spPr>
          <a:xfrm>
            <a:off x="8112224" y="1847526"/>
            <a:ext cx="3808669" cy="273360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latin typeface="Arial Narrow" pitchFamily="34" charset="0"/>
              </a:rPr>
              <a:t>На реализацию </a:t>
            </a:r>
            <a:r>
              <a:rPr lang="ru-RU" sz="1200" b="1" dirty="0" smtClean="0">
                <a:latin typeface="Arial Narrow" pitchFamily="34" charset="0"/>
              </a:rPr>
              <a:t>4</a:t>
            </a:r>
            <a:r>
              <a:rPr lang="ru-RU" sz="1200" dirty="0" smtClean="0">
                <a:latin typeface="Arial Narrow" pitchFamily="34" charset="0"/>
              </a:rPr>
              <a:t> муниципальных программ запланированы расходы на 2022 год в сумме </a:t>
            </a:r>
            <a:r>
              <a:rPr lang="ru-RU" sz="1200" b="1" dirty="0" smtClean="0">
                <a:latin typeface="Arial Narrow" pitchFamily="34" charset="0"/>
              </a:rPr>
              <a:t>3 881 050,1 </a:t>
            </a:r>
            <a:r>
              <a:rPr lang="ru-RU" sz="1200" dirty="0" smtClean="0">
                <a:latin typeface="Arial Narrow" pitchFamily="34" charset="0"/>
              </a:rPr>
              <a:t>тыс. руб., в том числе:</a:t>
            </a:r>
          </a:p>
          <a:p>
            <a:r>
              <a:rPr lang="ru-RU" sz="1200" dirty="0" smtClean="0">
                <a:latin typeface="Arial Narrow" pitchFamily="34" charset="0"/>
              </a:rPr>
              <a:t>- </a:t>
            </a:r>
            <a:r>
              <a:rPr lang="ru-RU" sz="1200" b="1" dirty="0" smtClean="0">
                <a:latin typeface="Arial Narrow" pitchFamily="34" charset="0"/>
              </a:rPr>
              <a:t>Совершенствование системы оплаты труда работников отдельных муниципальных учреждений Энгельсского муниципального района на 2020-2023 годы – 146 684,0 тыс. руб.,</a:t>
            </a:r>
          </a:p>
          <a:p>
            <a:r>
              <a:rPr lang="ru-RU" sz="1200" dirty="0" smtClean="0">
                <a:latin typeface="Arial Narrow" pitchFamily="34" charset="0"/>
              </a:rPr>
              <a:t>- Молодёжь Энгельсского муниципального района на 2015-2025  годы – 8 952,8 тыс. руб.,</a:t>
            </a:r>
          </a:p>
          <a:p>
            <a:r>
              <a:rPr lang="ru-RU" sz="1200" b="1" dirty="0" smtClean="0">
                <a:latin typeface="Arial Narrow" pitchFamily="34" charset="0"/>
              </a:rPr>
              <a:t>- Развитие физической культуры и спорта на территории Энгельсского муниципального района на 2018-2025 годы – 135 217,6 тыс. руб., </a:t>
            </a:r>
          </a:p>
          <a:p>
            <a:r>
              <a:rPr lang="ru-RU" sz="1200" dirty="0" smtClean="0">
                <a:latin typeface="Arial Narrow" pitchFamily="34" charset="0"/>
              </a:rPr>
              <a:t>- Развитие образования в Энгельсском муниципальном районе на 2018-2025 годы – 3 590 195,7 тыс. руб.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7824192" y="2204864"/>
            <a:ext cx="288032" cy="360041"/>
          </a:xfrm>
          <a:prstGeom prst="straightConnector1">
            <a:avLst/>
          </a:prstGeom>
          <a:ln w="412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Рисунок 53" descr="C:\Users\User\AppData\Local\Microsoft\Windows\INetCache\Content.Word\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16280" y="188640"/>
            <a:ext cx="2952328" cy="1584176"/>
          </a:xfrm>
          <a:prstGeom prst="rect">
            <a:avLst/>
          </a:prstGeom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</p:pic>
      <p:graphicFrame>
        <p:nvGraphicFramePr>
          <p:cNvPr id="63" name="Диаграмма 62"/>
          <p:cNvGraphicFramePr/>
          <p:nvPr/>
        </p:nvGraphicFramePr>
        <p:xfrm>
          <a:off x="4007768" y="4653136"/>
          <a:ext cx="784887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67" name="Прямая соединительная линия 66"/>
          <p:cNvCxnSpPr/>
          <p:nvPr/>
        </p:nvCxnSpPr>
        <p:spPr>
          <a:xfrm flipV="1">
            <a:off x="7752184" y="2564904"/>
            <a:ext cx="72008" cy="1152128"/>
          </a:xfrm>
          <a:prstGeom prst="line">
            <a:avLst/>
          </a:prstGeom>
          <a:ln w="412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56185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9376" y="116632"/>
            <a:ext cx="10945215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1F497D">
                    <a:lumMod val="50000"/>
                  </a:srgbClr>
                </a:solidFill>
              </a:rPr>
              <a:t>Ведомственные программы Энгельсского муниципального района  в 2023 году</a:t>
            </a:r>
            <a:endParaRPr lang="ru-RU" sz="1600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07768" y="1196752"/>
            <a:ext cx="3600400" cy="936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Ведомственная целевая программа «Управление муниципальными финансами Энгельсского муниципального района на 2018-2025 годы»</a:t>
            </a:r>
            <a:endParaRPr lang="ru-RU" sz="1200" i="1" dirty="0" smtClean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8381" y="1196752"/>
            <a:ext cx="3224523" cy="13681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</a:rPr>
              <a:t>   </a:t>
            </a:r>
            <a:r>
              <a:rPr lang="ru-RU" sz="1200" b="1" i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</a:rPr>
              <a:t>Ведомственная программа «Эффективное управление и распоряжение муниципальным имуществом на территории Энгельсского муниципального района Саратовской области на 2018-2025 годы»</a:t>
            </a:r>
            <a:endParaRPr lang="ru-RU" sz="1200" b="1" i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75803" y="2852940"/>
            <a:ext cx="2623853" cy="12961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Arial Narrow" pitchFamily="34" charset="0"/>
              </a:rPr>
              <a:t>Ведомственная целевая программа «Дорожная деятельность в отношении автомобильных дорог местного значения вне границ населенных пунктов в границах  Энгельсского муниципального района на 2018-2025 годы»</a:t>
            </a:r>
            <a:endParaRPr lang="ru-RU" sz="12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439816" y="2276872"/>
            <a:ext cx="2016223" cy="12961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Arial Narrow" pitchFamily="34" charset="0"/>
              </a:rPr>
              <a:t>Ведомственная целевая программа «Развитие культуры на территории Энгельсского муниципального района Саратовской области» на 2020-2025 годы</a:t>
            </a:r>
          </a:p>
        </p:txBody>
      </p:sp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6877174"/>
              </p:ext>
            </p:extLst>
          </p:nvPr>
        </p:nvGraphicFramePr>
        <p:xfrm>
          <a:off x="191344" y="4797160"/>
          <a:ext cx="3672407" cy="1656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2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201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82731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Областной бюджет</a:t>
                      </a:r>
                      <a:endParaRPr lang="ru-RU" sz="16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 Narrow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111 577,7 тыс. руб.</a:t>
                      </a:r>
                      <a:endParaRPr lang="ru-RU" sz="16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 Narrow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3452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Бюджет</a:t>
                      </a:r>
                      <a:r>
                        <a:rPr lang="ru-RU" sz="1600" b="1" i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Энгельсского муниципального района</a:t>
                      </a:r>
                      <a:endParaRPr lang="ru-RU" sz="1600" b="1" i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 Narrow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 Narrow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853 981,9 тыс.руб.</a:t>
                      </a: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3" name="Диаграмма 62"/>
          <p:cNvGraphicFramePr/>
          <p:nvPr/>
        </p:nvGraphicFramePr>
        <p:xfrm>
          <a:off x="4079776" y="4581128"/>
          <a:ext cx="7848872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8328248" y="1196752"/>
            <a:ext cx="3096344" cy="1088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itchFamily="34" charset="0"/>
              </a:rPr>
              <a:t>         </a:t>
            </a:r>
            <a:r>
              <a:rPr lang="ru-RU" sz="1200" b="1" i="1" dirty="0" smtClean="0">
                <a:solidFill>
                  <a:schemeClr val="tx1"/>
                </a:solidFill>
                <a:latin typeface="Arial Narrow" pitchFamily="34" charset="0"/>
              </a:rPr>
              <a:t>Ведомственная целевая программа «Организация похоронного дела, содержание муниципальных жилых и нежилых помещений, находящихся в собственности Энгельсского муниципального района на 2018-2025 годы»</a:t>
            </a:r>
            <a:endParaRPr lang="ru-RU" sz="12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44072" y="2492896"/>
            <a:ext cx="3600400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Arial Narrow" pitchFamily="34" charset="0"/>
              </a:rPr>
              <a:t>Ведомственная целевая программа «Социальная поддержка отдельных категорий граждан на территории Энгельсского муниципального района в 2018-2025 годах»</a:t>
            </a:r>
            <a:endParaRPr lang="ru-RU" sz="12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88088" y="3429000"/>
            <a:ext cx="4824536" cy="10801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Arial Narrow" pitchFamily="34" charset="0"/>
              </a:rPr>
              <a:t>Ведомственная целевая программа «Обеспечение деятельности муниципального бюджетного учреждения "Единая дирекция по капитальному строительству" по предоставлению сведений, содержащихся в информационной системе обеспечения градостроительной деятельности администрации Энгельсского муниципального района» на 2018-2025 годы</a:t>
            </a:r>
            <a:endParaRPr lang="ru-RU" sz="1200" b="1" i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59696" y="3645024"/>
            <a:ext cx="3096344" cy="936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Arial Narrow" pitchFamily="34" charset="0"/>
              </a:rPr>
              <a:t>Ведомственная целевая программа «Развитие земельных отношений на территории Энгельсского муниципального района Саратовской области»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2207568" y="76470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663952" y="76470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9768408" y="76470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623392" y="256490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5735960" y="2204864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9624392" y="234888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Соединительная линия уступом 85"/>
          <p:cNvCxnSpPr/>
          <p:nvPr/>
        </p:nvCxnSpPr>
        <p:spPr>
          <a:xfrm rot="16200000" flipH="1">
            <a:off x="10740516" y="2528900"/>
            <a:ext cx="1872208" cy="50405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11712624" y="3717032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V="1">
            <a:off x="5663952" y="3645026"/>
            <a:ext cx="0" cy="720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56185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4"/>
          <p:cNvSpPr txBox="1">
            <a:spLocks/>
          </p:cNvSpPr>
          <p:nvPr/>
        </p:nvSpPr>
        <p:spPr>
          <a:xfrm>
            <a:off x="5799675" y="611295"/>
            <a:ext cx="450388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b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7368" y="2276880"/>
            <a:ext cx="11377264" cy="30777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Прогноз ожидаемых результатов реализации муниципальной программы</a:t>
            </a:r>
            <a:endParaRPr lang="ru-RU" sz="1400" b="1" spc="50" dirty="0">
              <a:ln w="0"/>
              <a:solidFill>
                <a:srgbClr val="EBE7D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54675358"/>
              </p:ext>
            </p:extLst>
          </p:nvPr>
        </p:nvGraphicFramePr>
        <p:xfrm>
          <a:off x="407367" y="1412777"/>
          <a:ext cx="11449272" cy="772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2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511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2827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086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8857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003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2021 год  (факт)</a:t>
                      </a:r>
                      <a:endParaRPr lang="ru-RU" sz="1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2022 год (оценка)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2024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2025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2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129 622,7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148 427,3</a:t>
                      </a:r>
                      <a:endParaRPr lang="ru-RU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146 684,0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89271318"/>
              </p:ext>
            </p:extLst>
          </p:nvPr>
        </p:nvGraphicFramePr>
        <p:xfrm>
          <a:off x="263355" y="3140976"/>
          <a:ext cx="6264693" cy="3384368"/>
        </p:xfrm>
        <a:graphic>
          <a:graphicData uri="http://schemas.openxmlformats.org/drawingml/2006/table">
            <a:tbl>
              <a:tblPr firstRow="1" bandRow="1"/>
              <a:tblGrid>
                <a:gridCol w="44130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93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689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33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24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целевого показателя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2021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2022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2023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387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Franklin Gothic Book" panose="020B0503020102020204"/>
                          <a:ea typeface="+mn-ea"/>
                          <a:cs typeface="+mn-cs"/>
                        </a:rPr>
                        <a:t>Средняя заработная плата педагогических работников муниципальных учреждений дополнительного образования должна составлять 100% от фактически сложившейся средней заработной платы учителей по области за текущий год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100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100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100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312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Franklin Gothic Book" panose="020B0503020102020204"/>
                          <a:ea typeface="+mn-ea"/>
                          <a:cs typeface="+mn-cs"/>
                        </a:rPr>
                        <a:t>Средняя заработная плата работников учреждений культуры должна составлять 100% от среднемесячного дохода от трудовой деятельности по области за текущий год 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100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100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100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993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Franklin Gothic Book" panose="020B0503020102020204"/>
                          <a:ea typeface="+mn-ea"/>
                          <a:cs typeface="+mn-cs"/>
                        </a:rPr>
                        <a:t>Количество работников муниципальных учреждений (за исключением органов местного самоуправления), занятых на полную ставку, заработная плата которых за полную отработку за месяц нормы рабочего времени и выполнение нормы труда (трудовых обязанностей) в текущем году ниже минимального размера оплаты труда – 0</a:t>
                      </a:r>
                      <a:endParaRPr lang="ru-RU" sz="1200" b="0" kern="120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Заголовок 4"/>
          <p:cNvSpPr txBox="1">
            <a:spLocks/>
          </p:cNvSpPr>
          <p:nvPr/>
        </p:nvSpPr>
        <p:spPr>
          <a:xfrm>
            <a:off x="2927648" y="188640"/>
            <a:ext cx="8568952" cy="7920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6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600" b="1" i="1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</a:t>
            </a:r>
            <a:r>
              <a:rPr lang="ru-RU" sz="1600" b="1" i="1" dirty="0" smtClean="0"/>
              <a:t>Совершенствование системы оплаты труда работников отдельных муниципальных учреждений Энгельсского муниципального района на 2020-2023 годы»</a:t>
            </a:r>
            <a:endParaRPr lang="ru-RU" sz="1600" b="1" i="1" dirty="0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57735285"/>
              </p:ext>
            </p:extLst>
          </p:nvPr>
        </p:nvGraphicFramePr>
        <p:xfrm>
          <a:off x="6960096" y="3645029"/>
          <a:ext cx="4968552" cy="1240231"/>
        </p:xfrm>
        <a:graphic>
          <a:graphicData uri="http://schemas.openxmlformats.org/drawingml/2006/table">
            <a:tbl>
              <a:tblPr firstRow="1" bandRow="1"/>
              <a:tblGrid>
                <a:gridCol w="4968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7605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Franklin Gothic Book" panose="020B0503020102020204"/>
                          <a:ea typeface="+mn-ea"/>
                          <a:cs typeface="+mn-cs"/>
                        </a:rPr>
                        <a:t>Сохранение кадрового потенциала, обеспечение соответствия оплаты труда работников качеству выполненной работы</a:t>
                      </a:r>
                      <a:endParaRPr lang="ru-RU" sz="1200" b="0" i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417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Franklin Gothic Book" panose="020B0503020102020204"/>
                          <a:ea typeface="+mn-ea"/>
                          <a:cs typeface="+mn-cs"/>
                        </a:rPr>
                        <a:t>Сохранение достигнутых показателей повышения оплаты труда отдельных категорий работников бюджетной сферы</a:t>
                      </a:r>
                      <a:endParaRPr lang="ru-RU" sz="12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29" name="AutoShape 5" descr="\\main\%D0%A0%D0%B0%D0%B1%D0%BE%D1%82%D0%B0 %D0%BA%D0%BE%D0%BC%D0%B8%D1%82%D0%B5%D1%82%D0%B0\%D0%91%D1%8E%D0%B4%D0%B6%D0%B5%D1%82 2023 %D0%B3%D0%BE%D0%B4\%D0%91%D1%8E%D0%B4%D0%B6%D0%B5%D1%82 %D0%B4%D0%BB%D1%8F %D0%B3%D1%80%D0%B0%D0%B6%D0%B4%D0%B0%D0%BD %D0%92 %D0%9A%D0%90%D0%A0%D0%A2%D0%98%D0%9D%D0%9A%D0%90%D0%A5\%D0%9A%D0%B0%D1%80%D1%82%D0%B8%D0%BD%D0%BA%D0%B8\%D0%94%D0%B5%D0%BD%D1%8C%D0%B3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960096" y="3083523"/>
            <a:ext cx="489654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Цели и задачи муниципальной программы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3352" y="2780928"/>
            <a:ext cx="6264696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/>
              <a:t>Сведения о целевых показателях (индикаторах) муниципальной программы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2711624" y="1049251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Финансирование муниципальной программы, тыс. руб.</a:t>
            </a:r>
            <a:endParaRPr lang="ru-RU" dirty="0"/>
          </a:p>
        </p:txBody>
      </p:sp>
      <p:pic>
        <p:nvPicPr>
          <p:cNvPr id="1028" name="Picture 4" descr="\\main\Работа комитета\Бюджет 2023 год\Бюджет для граждан В КАРТИНКАХ\Картинки\культу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0216" y="5229200"/>
            <a:ext cx="3312368" cy="1296144"/>
          </a:xfrm>
          <a:prstGeom prst="rect">
            <a:avLst/>
          </a:prstGeom>
          <a:noFill/>
        </p:spPr>
      </p:pic>
      <p:pic>
        <p:nvPicPr>
          <p:cNvPr id="3" name="Picture 5" descr="\\main\Работа комитета\Бюджет 2023 год\Бюджет для граждан В КАРТИНКАХ\Картинки\педагог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3352" y="130808"/>
            <a:ext cx="2664296" cy="12099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84539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/>
          <p:cNvSpPr txBox="1">
            <a:spLocks/>
          </p:cNvSpPr>
          <p:nvPr/>
        </p:nvSpPr>
        <p:spPr>
          <a:xfrm>
            <a:off x="1919536" y="0"/>
            <a:ext cx="10081120" cy="5486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</a:p>
          <a:p>
            <a:r>
              <a:rPr lang="ru-RU" sz="1800" b="1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«МОЛОДЁЖЬ ЭНГЕЛЬССКОГО МУНИЦИПАЛЬНОГО РАЙОНА  НА 2015-2025 ГОДЫ»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21498" y="4591380"/>
            <a:ext cx="184731" cy="20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2986"/>
            <a:endParaRPr lang="ru-RU" sz="735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75520" y="620688"/>
            <a:ext cx="10416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РАСХОДЫ БЮДЖЕТА ЭНГЕЛЬССКОГО МУНИЦИПАЛЬНОГО РАЙОНА ПО МУНИЦИПАЛЬНОЙ ПРОГРАММЕ, тыс. руб.</a:t>
            </a:r>
            <a:endParaRPr lang="ru-RU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50" name="Picture 2" descr="https://www.vippng.com/png/full/14-149911_crowds-of-peopl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1775520" cy="117730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63352" y="2060848"/>
            <a:ext cx="11449272" cy="30777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Цели муниципальной программы</a:t>
            </a:r>
            <a:endParaRPr lang="ru-RU" sz="14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89271318"/>
              </p:ext>
            </p:extLst>
          </p:nvPr>
        </p:nvGraphicFramePr>
        <p:xfrm>
          <a:off x="335360" y="2420888"/>
          <a:ext cx="11449272" cy="107066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4492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РАЗВИТИЕ И РЕАЛИЗАЦИЯ ПОТЕНЦИАЛА МОЛОДЕЖИ В ИНТЕРЕСАХ ЭНГЕЛЬССКОГО МУНИЦИПАЛЬНОГО РАЙОНА</a:t>
                      </a:r>
                      <a:endParaRPr lang="ru-RU" sz="1400" b="1" i="0" cap="none" spc="50" dirty="0">
                        <a:ln w="0"/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+mn-lt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3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СОЗДАНИЕ</a:t>
                      </a:r>
                      <a:r>
                        <a:rPr lang="ru-RU" sz="1400" b="1" i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 УСЛОВИЙ ДЛЯ ПАТРИОТИЧЕСКОГО, ДУХОВНО-НРАВСТВЕННОГО ВОСПИТАНИЯ ДЕТЕЙ И МОЛОДЕЖИ</a:t>
                      </a:r>
                      <a:endParaRPr lang="ru-RU" sz="1400" b="1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459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СОДЕЙСТВИЕ</a:t>
                      </a:r>
                      <a:r>
                        <a:rPr lang="ru-RU" sz="1400" b="1" i="0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В РАЗВИТИИ ДОБРОВОЛЬЧЕСКОЙ ДЕЯТЕЛЬНОСТИ, В РАЗВИТИИ МОЛОДЕЖНОЙ ПОЛИТИКИ И ОХРАНЫ ЗДОРОВЬЯ ДЕТЕЙ И МОЛОДЕЖИ, А ТАКЖЕ ПРОПАГАНДЫ ЗДОРОВОГО ОБРАЗА ЖИЗНИ</a:t>
                      </a:r>
                      <a:endParaRPr lang="ru-RU" sz="1400" b="1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19336" y="3789040"/>
          <a:ext cx="5688632" cy="2926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6886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400" b="0" kern="1200" dirty="0" smtClean="0"/>
                        <a:t> 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величение количества молодых людей, принимающих участие в молодежных акциях и мероприятиях с 30% в 2014 году до 40% в 2025 году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Увеличение количества молодых людей, принимающих участие в творческих, спортивных, научных и других мероприятиях с 17% в 2014 году до 26% в 2025 году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9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Увеличение количества молодых людей, участвующих в социально-значимых проектах и мероприятиях с 40% в 2014 году до 50 % в 2025 году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9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Увеличение количества молодых людей – членов молодежных и детских общественных организаций и объединений с 22% в 2014 году до 31 % в 2025 году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5879976" y="3789040"/>
          <a:ext cx="6048672" cy="295232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486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194395">
                <a:tc>
                  <a:txBody>
                    <a:bodyPr/>
                    <a:lstStyle/>
                    <a:p>
                      <a:pPr marL="0" marR="0" lvl="0" indent="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Увеличение количества молодых людей, принимающих участие в деятельности муниципального бюджетного учреждения «Центр молодежных инициатив Энгельсского муниципального района» (от общей численности молодежи Энгельсского муниципального района) с 11% в 2014 году до 18% в 2025 году</a:t>
                      </a:r>
                      <a:endParaRPr lang="ru-RU" sz="1400" b="0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4375">
                <a:tc>
                  <a:txBody>
                    <a:bodyPr/>
                    <a:lstStyle/>
                    <a:p>
                      <a:pPr marL="0" marR="0" lvl="0" indent="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Увеличение количества молодых людей, принимающих участие в деятельности молодёжных организаций, клубов патриотической направленности, поисковых отрядов, школьных музеев и уголков Боевой Славы с 8% в 2014 году до 18% в 2025 году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3559">
                <a:tc>
                  <a:txBody>
                    <a:bodyPr/>
                    <a:lstStyle/>
                    <a:p>
                      <a:pPr marL="0" lvl="0" algn="l" defTabSz="474779" rtl="0" eaLnBrk="1" latinLnBrk="0" hangingPunct="1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Увеличение количества молодых людей, принимающих участие в мероприятиях военно-патриотической направленности с 15 % в 2014 году до 23% в 2025 году</a:t>
                      </a:r>
                      <a:endParaRPr lang="ru-RU" sz="1400" b="1" kern="1200" dirty="0" smtClean="0"/>
                    </a:p>
                  </a:txBody>
                  <a:tcPr marL="45720" marR="4572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Rectangle 6"/>
          <p:cNvSpPr>
            <a:spLocks noChangeArrowheads="1"/>
          </p:cNvSpPr>
          <p:nvPr/>
        </p:nvSpPr>
        <p:spPr bwMode="auto">
          <a:xfrm rot="10800000" flipV="1">
            <a:off x="1559496" y="3501008"/>
            <a:ext cx="8784976" cy="30777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R="0" lvl="0" indent="45085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/>
              <a:t>Прогноз конечных результатов муниципальной программы</a:t>
            </a: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1847528" y="980728"/>
          <a:ext cx="10160000" cy="1152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496583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/>
          <p:cNvSpPr txBox="1">
            <a:spLocks/>
          </p:cNvSpPr>
          <p:nvPr/>
        </p:nvSpPr>
        <p:spPr>
          <a:xfrm>
            <a:off x="3719736" y="82398"/>
            <a:ext cx="8563204" cy="6662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u="sng" spc="19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21498" y="5023428"/>
            <a:ext cx="184731" cy="20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2986"/>
            <a:endParaRPr lang="ru-RU" sz="735" dirty="0">
              <a:solidFill>
                <a:prstClr val="black"/>
              </a:solidFill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 rot="10800000" flipV="1">
            <a:off x="407368" y="0"/>
            <a:ext cx="11449272" cy="33855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Сведения о целевых показателях (индикаторах) муниципальной программы </a:t>
            </a:r>
            <a:endParaRPr lang="ru-RU" sz="1600" dirty="0" smtClean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23992" y="2348880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dk1"/>
                </a:solidFill>
              </a:rPr>
              <a:t>КОЛИЧЕСТВО МОЛОДЫХ ЛЮДЕЙ, УЧАСТВУЮЩИХ  В СОЦИАЛЬНО-ЗНАЧИМЫХ ПРОЕКТАХ И МЕРОПРИЯТИЯХ (ОТ ОБЩЕЙ ЧИСЛЕННОСТИ МОЛОДЕЖИ  ЭНГЕЛЬССКОГО МУНИЦИПАЛЬНОГО РАЙОНА), %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1703512" y="256490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927648" y="112474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2023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007768" y="112474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775520" y="1412776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37</a:t>
            </a:r>
          </a:p>
          <a:p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783632" y="292494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30</a:t>
            </a:r>
            <a:endParaRPr lang="ru-RU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079776" y="1412776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40</a:t>
            </a:r>
          </a:p>
          <a:p>
            <a:endParaRPr lang="ru-RU" sz="1600" b="1" dirty="0"/>
          </a:p>
        </p:txBody>
      </p:sp>
      <p:sp>
        <p:nvSpPr>
          <p:cNvPr id="22" name="Стрелка вверх 21"/>
          <p:cNvSpPr/>
          <p:nvPr/>
        </p:nvSpPr>
        <p:spPr>
          <a:xfrm>
            <a:off x="2639616" y="1268760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>
            <a:off x="3719736" y="1268760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023992" y="476672"/>
            <a:ext cx="5328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dk1"/>
                </a:solidFill>
              </a:rPr>
              <a:t>КОЛИЧЕСТВО  МОЛОДЫХ ЛЮДЕЙ, ПРИНИМАЮЩИХ УЧАСТИЕ В ТВОРЧЕСКИХ, СПОРТИВНЫХ, НАУЧНЫХ И ДРУГИХ МЕРОПРИЯТИЯХ (ОТ ОБЩЕЙ ЧИСЛЕННОСТИ МОЛОДЁЖИ  ЭНГЕЛЬССКОГО МУНИЦИПАЛЬНОГО РАЙОНА), %</a:t>
            </a:r>
            <a:endParaRPr lang="ru-RU" sz="1200" dirty="0" smtClean="0"/>
          </a:p>
          <a:p>
            <a:endParaRPr lang="ru-RU" sz="12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63352" y="476672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dirty="0" smtClean="0"/>
              <a:t>КОЛИЧЕСТВО МОЛОДЫХ ЛЮДЕЙ, ПРИНИМАЮЩИХ УЧАСТИЕ В МОЛОДЕЖНЫХ АКЦИЯХ И МЕРОПРИЯТИЯХ (ОТ ОБЩЕЙ ЧИСЛЕННОСТИ МОЛОДЕЖИ ЭНГЕЛЬССКОГО МУНИЦИПАЛЬНОГО РАЙОНА), %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63352" y="1916832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dirty="0" smtClean="0">
                <a:solidFill>
                  <a:schemeClr val="dk1"/>
                </a:solidFill>
              </a:rPr>
              <a:t>КОЛИЧЕСТВО МОЛОДЫХ ЛЮДЕЙ – ЧЛЕНОВ МОЛОДЕЖНЫХ И ДЕТСКИХ ОБЩЕСТВЕННЫХ ОРГАНИЗАЦИЙ И ОБЪЕДИНЕНИЙ (ОТ ОБЩЕЙ ЧИСЛЕННОСТИ МОЛОДЁЖИ ЭНГЕЛЬССКОГО МУНИЦИПАЛЬНОГО РАЙОНА), %</a:t>
            </a:r>
            <a:endParaRPr lang="ru-RU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7752184" y="3140968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9192344" y="3140968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9264352" y="3356992"/>
            <a:ext cx="648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50</a:t>
            </a:r>
          </a:p>
          <a:p>
            <a:endParaRPr lang="ru-RU" sz="1600" b="1" dirty="0" smtClean="0"/>
          </a:p>
          <a:p>
            <a:endParaRPr lang="ru-RU" sz="1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775520" y="112474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775520" y="2924944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28</a:t>
            </a:r>
          </a:p>
          <a:p>
            <a:endParaRPr lang="ru-RU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783632" y="256490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2023</a:t>
            </a:r>
          </a:p>
          <a:p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2999656" y="141277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39</a:t>
            </a:r>
            <a:endParaRPr lang="ru-RU" sz="16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791744" y="256490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3863752" y="292494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31</a:t>
            </a:r>
          </a:p>
          <a:p>
            <a:endParaRPr lang="ru-RU" sz="1600" b="1" dirty="0"/>
          </a:p>
        </p:txBody>
      </p:sp>
      <p:sp>
        <p:nvSpPr>
          <p:cNvPr id="42" name="Стрелка вверх 41"/>
          <p:cNvSpPr/>
          <p:nvPr/>
        </p:nvSpPr>
        <p:spPr>
          <a:xfrm>
            <a:off x="2495600" y="2708920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верх 42"/>
          <p:cNvSpPr/>
          <p:nvPr/>
        </p:nvSpPr>
        <p:spPr>
          <a:xfrm>
            <a:off x="3431704" y="2708920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7464152" y="112474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8544272" y="112474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2023</a:t>
            </a:r>
          </a:p>
          <a:p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9624392" y="112474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7536160" y="1484784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23</a:t>
            </a:r>
          </a:p>
          <a:p>
            <a:endParaRPr lang="ru-RU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8616280" y="148478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25</a:t>
            </a:r>
            <a:endParaRPr lang="ru-RU" sz="16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9696400" y="148478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26</a:t>
            </a:r>
          </a:p>
          <a:p>
            <a:endParaRPr lang="ru-RU" sz="1600" b="1" dirty="0"/>
          </a:p>
        </p:txBody>
      </p:sp>
      <p:sp>
        <p:nvSpPr>
          <p:cNvPr id="50" name="Стрелка вверх 49"/>
          <p:cNvSpPr/>
          <p:nvPr/>
        </p:nvSpPr>
        <p:spPr>
          <a:xfrm>
            <a:off x="8256240" y="1268760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верх 50"/>
          <p:cNvSpPr/>
          <p:nvPr/>
        </p:nvSpPr>
        <p:spPr>
          <a:xfrm>
            <a:off x="9264352" y="1268760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7824192" y="3356992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49</a:t>
            </a:r>
          </a:p>
          <a:p>
            <a:endParaRPr lang="ru-RU" b="1" dirty="0"/>
          </a:p>
        </p:txBody>
      </p:sp>
      <p:sp>
        <p:nvSpPr>
          <p:cNvPr id="55" name="Стрелка вверх 54"/>
          <p:cNvSpPr/>
          <p:nvPr/>
        </p:nvSpPr>
        <p:spPr>
          <a:xfrm>
            <a:off x="8688288" y="3284984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7752184" y="5157192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8832304" y="5157192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2023</a:t>
            </a:r>
          </a:p>
          <a:p>
            <a:endParaRPr lang="ru-RU" dirty="0"/>
          </a:p>
        </p:txBody>
      </p:sp>
      <p:sp>
        <p:nvSpPr>
          <p:cNvPr id="58" name="Стрелка вверх 57"/>
          <p:cNvSpPr/>
          <p:nvPr/>
        </p:nvSpPr>
        <p:spPr>
          <a:xfrm>
            <a:off x="8544272" y="5373216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 вверх 58"/>
          <p:cNvSpPr/>
          <p:nvPr/>
        </p:nvSpPr>
        <p:spPr>
          <a:xfrm>
            <a:off x="9552384" y="5373216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912424" y="5157192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sz="1400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263352" y="3501008"/>
            <a:ext cx="5688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dk1"/>
                </a:solidFill>
              </a:rPr>
              <a:t>КОЛИЧЕСТВО МОЛОДЫХ ЛЮДЕЙ, ПРИНИМАЮЩИХ УЧАСТИЕ В ДЕЯТЕЛЬНОСТИ МУНИЦИПАЛЬНОГО БЮДЖЕТНОГО УЧРЕЖДЕНИЯ «ЦЕНТР МОЛОДЕЖНЫХ ИНИЦИАТИВ ЭНГЕЛЬССКОГО МУНИЦИПАЛЬНОГО РАЙОНА» (ОТ ОБЩЕЙ ЧИСЛЕННОСТИ МОЛОДЕЖИ ЭНГЕЛЬССКОГО МУНИЦИПАЛЬНОГО РАЙОНА), %</a:t>
            </a:r>
            <a:endParaRPr lang="ru-RU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1847528" y="4293096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3359696" y="4293096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1919536" y="4581128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17</a:t>
            </a:r>
          </a:p>
          <a:p>
            <a:endParaRPr lang="ru-RU" b="1" dirty="0"/>
          </a:p>
        </p:txBody>
      </p:sp>
      <p:sp>
        <p:nvSpPr>
          <p:cNvPr id="65" name="Стрелка вверх 64"/>
          <p:cNvSpPr/>
          <p:nvPr/>
        </p:nvSpPr>
        <p:spPr>
          <a:xfrm>
            <a:off x="2855640" y="4437112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431704" y="4581128"/>
            <a:ext cx="3930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18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047656" y="4221088"/>
            <a:ext cx="6144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74779">
              <a:defRPr/>
            </a:pPr>
            <a:r>
              <a:rPr lang="ru-RU" sz="1200" dirty="0" smtClean="0">
                <a:solidFill>
                  <a:schemeClr val="dk1"/>
                </a:solidFill>
              </a:rPr>
              <a:t>КОЛИЧЕСТВО МОЛОДЫХ ЛЮДЕЙ, ПРИНИМАЮЩИХ УЧАСТИЕ В ДЕЯТЕЛЬНОСТИ МОЛОДЁЖНЫХ ОРГАНИЗАЦИЙ, КЛУБОВ ПАТРИОТИЧЕСКОЙ НАПРАВЛЕННОСТИ, ПОИСКОВЫХ ОТРЯДОВ,  ШКОЛЬНЫХ МУЗЕЕВ И УГОЛКОВ БОЕВОЙ СЛАВЫ (В % ОТ ОБЩЕЙ ЧИСЛЕННОСТИ МОЛОДЁЖИ ЭНГЕЛЬССКОГО МУНИЦИПАЛЬНОГО РАЙОНА), %</a:t>
            </a:r>
            <a:endParaRPr lang="ru-RU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7824192" y="5517232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14</a:t>
            </a:r>
          </a:p>
          <a:p>
            <a:endParaRPr lang="ru-RU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8904312" y="5517232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16</a:t>
            </a:r>
          </a:p>
          <a:p>
            <a:endParaRPr lang="ru-RU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9984432" y="5517232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18</a:t>
            </a:r>
          </a:p>
          <a:p>
            <a:endParaRPr lang="ru-RU" b="1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63352" y="5085184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74779">
              <a:defRPr/>
            </a:pPr>
            <a:r>
              <a:rPr lang="ru-RU" sz="1200" dirty="0" smtClean="0">
                <a:solidFill>
                  <a:schemeClr val="dk1"/>
                </a:solidFill>
              </a:rPr>
              <a:t>КОЛИЧЕСТВО МОЛОДЫХ ЛЮДЕЙ, ПРИНИМАЮЩИХ УЧАСТИЕ В МЕРОПРИЯТИЯХ ВОЕННО-ПАТРИОТИЧЕСКОЙ НАПРАВЛЕННОСТИ (В % ОТ ОБЩЕЙ ЧИСЛЕННОСТИ МОЛОДЁЖИ ЭНГЕЛЬССКОГО МУНИЦИПАЛЬНОГО РАЙОНА), % 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071664" y="5877272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2023</a:t>
            </a:r>
          </a:p>
          <a:p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4151784" y="5877272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sz="1400" dirty="0"/>
          </a:p>
        </p:txBody>
      </p:sp>
      <p:sp>
        <p:nvSpPr>
          <p:cNvPr id="74" name="Стрелка вверх 73"/>
          <p:cNvSpPr/>
          <p:nvPr/>
        </p:nvSpPr>
        <p:spPr>
          <a:xfrm>
            <a:off x="2783632" y="6021288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трелка вверх 74"/>
          <p:cNvSpPr/>
          <p:nvPr/>
        </p:nvSpPr>
        <p:spPr>
          <a:xfrm>
            <a:off x="3863752" y="6021288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TextBox 75"/>
          <p:cNvSpPr txBox="1"/>
          <p:nvPr/>
        </p:nvSpPr>
        <p:spPr>
          <a:xfrm>
            <a:off x="1919536" y="5877272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3143672" y="623731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39</a:t>
            </a:r>
            <a:endParaRPr lang="ru-RU" sz="16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1991544" y="6242447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37</a:t>
            </a:r>
          </a:p>
          <a:p>
            <a:endParaRPr lang="ru-RU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4223792" y="6242447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37</a:t>
            </a:r>
          </a:p>
          <a:p>
            <a:endParaRPr lang="ru-RU" b="1" dirty="0"/>
          </a:p>
        </p:txBody>
      </p:sp>
      <p:pic>
        <p:nvPicPr>
          <p:cNvPr id="9218" name="Picture 2" descr="https://e7.pngegg.com/pngimages/943/637/png-clipart-social-group-adolescence-social-network-blog-hg-team-public-relations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07368" y="1052736"/>
            <a:ext cx="1296144" cy="880934"/>
          </a:xfrm>
          <a:prstGeom prst="rect">
            <a:avLst/>
          </a:prstGeom>
          <a:noFill/>
        </p:spPr>
      </p:pic>
      <p:pic>
        <p:nvPicPr>
          <p:cNvPr id="9220" name="Picture 4" descr="https://avatars.mds.yandex.net/i?id=da8d7b2b984c279acc3a7619d3000fed_l-5394680-images-thumbs&amp;n=13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07368" y="2564904"/>
            <a:ext cx="1296144" cy="926402"/>
          </a:xfrm>
          <a:prstGeom prst="rect">
            <a:avLst/>
          </a:prstGeom>
          <a:noFill/>
        </p:spPr>
      </p:pic>
      <p:pic>
        <p:nvPicPr>
          <p:cNvPr id="9222" name="Picture 6" descr="https://e7.pngegg.com/pngimages/656/749/png-clipart-sporting-goods-cricket-miscellaneous-hand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168008" y="1124744"/>
            <a:ext cx="1080120" cy="1057317"/>
          </a:xfrm>
          <a:prstGeom prst="rect">
            <a:avLst/>
          </a:prstGeom>
          <a:noFill/>
        </p:spPr>
      </p:pic>
      <p:pic>
        <p:nvPicPr>
          <p:cNvPr id="9224" name="Picture 8" descr="https://img2.freepng.ru/20180509/drq/kisspng-volunteering-computer-icons-donation-5af29a34d0cc70.2040837815258486288552.jp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168008" y="2996952"/>
            <a:ext cx="1224136" cy="936104"/>
          </a:xfrm>
          <a:prstGeom prst="rect">
            <a:avLst/>
          </a:prstGeom>
          <a:noFill/>
        </p:spPr>
      </p:pic>
      <p:pic>
        <p:nvPicPr>
          <p:cNvPr id="9226" name="Picture 10" descr="https://w7.pngwing.com/pngs/421/657/png-transparent-silhouette-soldier-kids-children-war-military-male-armed-protection-army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07368" y="5733256"/>
            <a:ext cx="1296144" cy="828405"/>
          </a:xfrm>
          <a:prstGeom prst="rect">
            <a:avLst/>
          </a:prstGeom>
          <a:noFill/>
        </p:spPr>
      </p:pic>
      <p:pic>
        <p:nvPicPr>
          <p:cNvPr id="9228" name="Picture 12" descr="https://e7.pngegg.com/pngimages/163/134/png-clipart-display-resolution-band-image-file-formats-team.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07368" y="4293096"/>
            <a:ext cx="1255069" cy="792088"/>
          </a:xfrm>
          <a:prstGeom prst="rect">
            <a:avLst/>
          </a:prstGeom>
          <a:noFill/>
        </p:spPr>
      </p:pic>
      <p:pic>
        <p:nvPicPr>
          <p:cNvPr id="9234" name="Picture 18" descr="https://e7.pngegg.com/pngimages/308/608/png-clipart-silhouette-person-drawing-silhouette-child-animals.png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240016" y="5085184"/>
            <a:ext cx="1296144" cy="1072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96583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/>
          <p:cNvSpPr txBox="1">
            <a:spLocks/>
          </p:cNvSpPr>
          <p:nvPr/>
        </p:nvSpPr>
        <p:spPr>
          <a:xfrm>
            <a:off x="1775520" y="0"/>
            <a:ext cx="10416480" cy="83671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</a:p>
          <a:p>
            <a:r>
              <a:rPr lang="ru-RU" sz="1800" b="1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«РАЗВИТИЕ ФИЗИЧЕСКОЙ КУЛЬТУРЫ И СПОРТА НА ТЕРРИТОРИИ ЭНГЕЛЬССКОГО МУНИЦИПАЛЬНОГО РАЙОНА» В 2018-2025 ГОДЫ</a:t>
            </a:r>
            <a:endParaRPr lang="ru-RU" sz="18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21498" y="4591380"/>
            <a:ext cx="184731" cy="20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2986"/>
            <a:endParaRPr lang="ru-RU" sz="735" dirty="0">
              <a:solidFill>
                <a:prstClr val="black"/>
              </a:solidFill>
            </a:endParaRPr>
          </a:p>
        </p:txBody>
      </p:sp>
      <p:pic>
        <p:nvPicPr>
          <p:cNvPr id="2052" name="Picture 4" descr="https://e7.pngegg.com/pngimages/710/358/png-clipart-bicycle-cycling-computer-icons-bike-rental-bicycle-bicycle-frame-logo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0" y="-1"/>
            <a:ext cx="1775520" cy="12941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1775520" y="908720"/>
            <a:ext cx="10416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РАСХОДЫ БЮДЖЕТА ЭНГЕЛЬССКОГО МУНИЦИПАЛЬНОГО РАЙОНА НА ФИЗИЧЕСКУЮ КУЛЬТУРУ И СПОРТ, тыс. руб.</a:t>
            </a:r>
            <a:endParaRPr lang="ru-RU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2567608" y="1268760"/>
          <a:ext cx="8640960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6960096" y="2708920"/>
          <a:ext cx="504056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263352" y="3645024"/>
          <a:ext cx="6912768" cy="28470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9127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291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kern="1200" baseline="0" dirty="0" smtClean="0"/>
                        <a:t> </a:t>
                      </a:r>
                      <a:r>
                        <a:rPr lang="ru-RU" sz="1800" b="0" kern="1200" baseline="0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</a:rPr>
                        <a:t>беспечение условий для развития физической культуры и спорта на территории Энгельсского муниципального района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79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kern="1200" baseline="0" dirty="0" smtClean="0"/>
                        <a:t> У</a:t>
                      </a:r>
                      <a:r>
                        <a:rPr lang="ru-RU" sz="1800" kern="1200" dirty="0" smtClean="0"/>
                        <a:t>крепление здоровья населения путем развития доступной различным категориям жителей инфраструктуры для занятий массовыми видами физической культуры и спорта по месту жительства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291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800" kern="1200" baseline="0" dirty="0" smtClean="0"/>
                        <a:t> П</a:t>
                      </a:r>
                      <a:r>
                        <a:rPr lang="ru-RU" sz="1800" kern="1200" dirty="0" smtClean="0"/>
                        <a:t>опуляризация массового спорта и приобщение различных слоев населения к регулярным занятиям физической культурой и спортом</a:t>
                      </a:r>
                      <a:endParaRPr lang="ru-RU" sz="1800" b="0" cap="none" spc="50" dirty="0" smtClean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63352" y="3068960"/>
            <a:ext cx="4215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ЦЕЛИ МУНИЦИПАЛЬНОЙ ПРОГРАММЫ: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6583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/>
          <p:cNvSpPr txBox="1">
            <a:spLocks/>
          </p:cNvSpPr>
          <p:nvPr/>
        </p:nvSpPr>
        <p:spPr>
          <a:xfrm>
            <a:off x="3719736" y="82398"/>
            <a:ext cx="8563204" cy="6662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u="sng" spc="19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21498" y="4591380"/>
            <a:ext cx="184731" cy="20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2986"/>
            <a:endParaRPr lang="ru-RU" sz="735" dirty="0">
              <a:solidFill>
                <a:prstClr val="black"/>
              </a:solidFill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 rot="10800000" flipV="1">
            <a:off x="407368" y="0"/>
            <a:ext cx="11449272" cy="33855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Сведения о целевых показателях (индикаторах) муниципальной программы: </a:t>
            </a:r>
            <a:endParaRPr lang="ru-RU" sz="1600" dirty="0" smtClean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23992" y="1916832"/>
            <a:ext cx="5328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ПОВЫШЕНИЕ КВАЛИФИКАЦИИ СПЕЦИАЛИСТОВ В ОБЛАСТИ ФИЗИЧЕСКОЙ КУЛЬТУРЫ И СПОРТА, человек</a:t>
            </a:r>
            <a:endParaRPr lang="ru-RU" sz="1200" dirty="0"/>
          </a:p>
        </p:txBody>
      </p:sp>
      <p:pic>
        <p:nvPicPr>
          <p:cNvPr id="35842" name="Picture 2" descr="https://img2.freepng.ru/20180422/vkq/kisspng-computer-icons-social-group-clip-art-crowd-vector-5adc7356138832.60474748152439688608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35361" y="1107142"/>
            <a:ext cx="1152128" cy="66567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703512" y="112474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927648" y="112474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2023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007768" y="112474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703512" y="1412776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47,1</a:t>
            </a:r>
          </a:p>
          <a:p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999656" y="141277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50</a:t>
            </a:r>
            <a:endParaRPr lang="ru-RU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151784" y="1412776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53</a:t>
            </a:r>
          </a:p>
          <a:p>
            <a:endParaRPr lang="ru-RU" sz="1600" b="1" dirty="0"/>
          </a:p>
        </p:txBody>
      </p:sp>
      <p:sp>
        <p:nvSpPr>
          <p:cNvPr id="22" name="Стрелка вверх 21"/>
          <p:cNvSpPr/>
          <p:nvPr/>
        </p:nvSpPr>
        <p:spPr>
          <a:xfrm>
            <a:off x="2639616" y="1268760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>
            <a:off x="3719736" y="1268760"/>
            <a:ext cx="144016" cy="36004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023992" y="476672"/>
            <a:ext cx="5328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КОЛИЧЕСТВО ЭНГЕЛЬССКИХ СПОРТСМЕНОВ ПРИНЯВШИХ УЧАСТИЕ В СОРЕВНОВАНИЯХ, человек </a:t>
            </a:r>
            <a:endParaRPr lang="ru-RU" sz="1200" dirty="0"/>
          </a:p>
        </p:txBody>
      </p:sp>
      <p:pic>
        <p:nvPicPr>
          <p:cNvPr id="35846" name="Picture 6" descr="https://e7.pngegg.com/pngimages/599/813/png-clipart-performance-management-logo-performance-appraisal-recruitment-others-miscellaneous-microphone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168008" y="908720"/>
            <a:ext cx="864096" cy="864096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7824192" y="90872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2021 - 2025</a:t>
            </a:r>
            <a:endParaRPr lang="ru-RU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8112224" y="112474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50</a:t>
            </a:r>
            <a:endParaRPr lang="ru-RU" sz="16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968208" y="1412776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ежегодно</a:t>
            </a:r>
            <a:endParaRPr lang="ru-RU" sz="1200" dirty="0"/>
          </a:p>
        </p:txBody>
      </p:sp>
      <p:pic>
        <p:nvPicPr>
          <p:cNvPr id="35850" name="Picture 10" descr="https://flyclipart.com/thumb2/ball-children-fun-games-happy-kids-playing-icon-622848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35360" y="2348880"/>
            <a:ext cx="1163207" cy="79208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63352" y="476672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ДОЛЯ НАСЕЛЕНИЯ ЭМР, СИСТЕМАТИЧЕСКИ ЗАНИМАЮЩЕГОСЯ ФИЗИЧЕСКОЙ КУЛЬТУРОЙ И СПОРТОМ, В ОБЩЕМ ЧИСЛЕ НАСЕЛЕНИЯ В ВОЗРАСТЕ ОТ 3 ДО 79 ЛЕТ, % </a:t>
            </a:r>
            <a:endParaRPr lang="ru-RU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1919536" y="2420888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1991544" y="2780928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369</a:t>
            </a:r>
          </a:p>
          <a:p>
            <a:endParaRPr lang="ru-RU" b="1" dirty="0" smtClean="0"/>
          </a:p>
          <a:p>
            <a:endParaRPr lang="ru-RU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647728" y="2420888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3647728" y="2780928"/>
            <a:ext cx="648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449</a:t>
            </a:r>
          </a:p>
          <a:p>
            <a:endParaRPr lang="ru-RU" sz="1600" b="1" dirty="0" smtClean="0"/>
          </a:p>
          <a:p>
            <a:endParaRPr lang="ru-RU" sz="1600" b="1" dirty="0"/>
          </a:p>
        </p:txBody>
      </p:sp>
      <p:sp>
        <p:nvSpPr>
          <p:cNvPr id="33" name="Стрелка вверх 32"/>
          <p:cNvSpPr/>
          <p:nvPr/>
        </p:nvSpPr>
        <p:spPr>
          <a:xfrm>
            <a:off x="2999656" y="2564904"/>
            <a:ext cx="144016" cy="432048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854" name="Picture 14" descr="https://e7.pngegg.com/pngimages/684/128/png-clipart-student-lecture-s-of-teachers-in-the-classroom-angle-text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96000" y="2348880"/>
            <a:ext cx="1152128" cy="768085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263352" y="1916832"/>
            <a:ext cx="5328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ОХВАТ ЛЕТНИМ ОТДЫХОМ В ЗАГОРОДНОЙ СТАЦИОНАРНОЙ ДЕТСКОЙ ОЗДОРОВИТЕЛЬНОЙ ОРГАНИЗАЦИИ, детей</a:t>
            </a:r>
            <a:endParaRPr lang="ru-RU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7896200" y="2420888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2021</a:t>
            </a:r>
          </a:p>
          <a:p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9624392" y="2420888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2025</a:t>
            </a:r>
          </a:p>
          <a:p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8040216" y="2708920"/>
            <a:ext cx="432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0</a:t>
            </a:r>
          </a:p>
          <a:p>
            <a:endParaRPr lang="ru-RU" sz="1600" b="1" dirty="0" smtClean="0"/>
          </a:p>
          <a:p>
            <a:endParaRPr lang="ru-RU" sz="1600" b="1" dirty="0" smtClean="0"/>
          </a:p>
          <a:p>
            <a:endParaRPr lang="ru-RU" sz="1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9768408" y="2708920"/>
            <a:ext cx="648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</a:t>
            </a:r>
          </a:p>
          <a:p>
            <a:endParaRPr lang="ru-RU" sz="1600" b="1" dirty="0" smtClean="0"/>
          </a:p>
          <a:p>
            <a:endParaRPr lang="ru-RU" sz="1600" b="1" dirty="0"/>
          </a:p>
        </p:txBody>
      </p:sp>
      <p:sp>
        <p:nvSpPr>
          <p:cNvPr id="41" name="Стрелка вверх 40"/>
          <p:cNvSpPr/>
          <p:nvPr/>
        </p:nvSpPr>
        <p:spPr>
          <a:xfrm>
            <a:off x="8976320" y="2492896"/>
            <a:ext cx="144016" cy="432048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2" name="Таблица 4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63071357"/>
              </p:ext>
            </p:extLst>
          </p:nvPr>
        </p:nvGraphicFramePr>
        <p:xfrm>
          <a:off x="191344" y="3645023"/>
          <a:ext cx="11809312" cy="302433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8093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98233"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/>
                        <a:t> </a:t>
                      </a:r>
                      <a:r>
                        <a:rPr lang="ru-RU" sz="1400" b="0" kern="1200" dirty="0" smtClean="0"/>
                        <a:t>Увеличение доли населения муниципального района, систематически</a:t>
                      </a:r>
                    </a:p>
                    <a:p>
                      <a:r>
                        <a:rPr lang="ru-RU" sz="1400" b="0" kern="1200" dirty="0" smtClean="0"/>
                        <a:t>занимающегося физической культурой и спортом, от общей численности населения – с 47,1% в 2021 году до 53 % в 2025 году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4215"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Улучшение состояния физического здоровья населения, снижение заболеваемости за счет привлечения к регулярным занятиям физической культурой и спортом</a:t>
                      </a:r>
                      <a:endParaRPr lang="ru-RU" sz="14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4215"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Повышение уровня подготовки и выступлений муниципальных сборных команд и отдельных спортсменов по видам спорта на областных, всероссийских и международных соревнованиях</a:t>
                      </a:r>
                      <a:endParaRPr lang="ru-RU" sz="14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2618"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/>
                        <a:t> Р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еализация мероприятий ВФСК ГТО на территории Энгельсского муниципального района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478" marR="47478" marT="23739" marB="23739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6363"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/>
                        <a:t> Р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емонт беговых дорожек стадиона, находящегося по адресу: г. Энгельс, ул. Нестерова, д. 122а</a:t>
                      </a:r>
                      <a:endParaRPr lang="ru-RU" sz="14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586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kern="1200" dirty="0" smtClean="0"/>
                        <a:t> С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троительство ледового дворца по адресу: Саратовская область,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Энгельсский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муниципальный район Саратовской области, </a:t>
                      </a:r>
                      <a:b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г. Энгельс, ул. Садовая, 17В</a:t>
                      </a:r>
                    </a:p>
                  </a:txBody>
                  <a:tcPr marL="47478" marR="47478" marT="23739" marB="23739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3" name="Rectangle 6"/>
          <p:cNvSpPr>
            <a:spLocks noChangeArrowheads="1"/>
          </p:cNvSpPr>
          <p:nvPr/>
        </p:nvSpPr>
        <p:spPr bwMode="auto">
          <a:xfrm rot="10800000" flipV="1">
            <a:off x="335360" y="3228365"/>
            <a:ext cx="11449272" cy="33855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356085">
              <a:defRPr/>
            </a:pPr>
            <a:r>
              <a:rPr lang="ru-RU" sz="1600" dirty="0" smtClean="0"/>
              <a:t>Прогноз конечных результатов муниципальной программы:</a:t>
            </a:r>
          </a:p>
        </p:txBody>
      </p:sp>
    </p:spTree>
    <p:extLst>
      <p:ext uri="{BB962C8B-B14F-4D97-AF65-F5344CB8AC3E}">
        <p14:creationId xmlns="" xmlns:p14="http://schemas.microsoft.com/office/powerpoint/2010/main" val="1496583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/>
          <p:cNvSpPr txBox="1">
            <a:spLocks/>
          </p:cNvSpPr>
          <p:nvPr/>
        </p:nvSpPr>
        <p:spPr>
          <a:xfrm>
            <a:off x="2567608" y="0"/>
            <a:ext cx="9624392" cy="6662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u="sng" spc="19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2000" b="1" u="sng" spc="19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20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</a:t>
            </a:r>
            <a:r>
              <a:rPr lang="ru-RU" sz="2000" b="1" u="sng" spc="19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Развитие </a:t>
            </a:r>
            <a:r>
              <a:rPr lang="ru-RU" sz="20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образования в Энгельсском муниципальном районе» на 2018-2025 годы</a:t>
            </a:r>
            <a:endParaRPr lang="ru-RU" sz="2000" b="1" u="sng" spc="19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21503" y="4591388"/>
            <a:ext cx="184731" cy="20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2986"/>
            <a:endParaRPr lang="ru-RU" sz="735" dirty="0">
              <a:solidFill>
                <a:prstClr val="black"/>
              </a:solidFill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5681413"/>
              </p:ext>
            </p:extLst>
          </p:nvPr>
        </p:nvGraphicFramePr>
        <p:xfrm>
          <a:off x="3143672" y="908720"/>
          <a:ext cx="8143936" cy="997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0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319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86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87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1448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85576"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2024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2025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391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3 581</a:t>
                      </a:r>
                      <a:r>
                        <a:rPr lang="ru-RU" sz="14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457,6</a:t>
                      </a:r>
                      <a:endParaRPr lang="ru-RU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4 083 922,3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3 395 282,2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3 379 077,9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3 379 077,9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rgbClr val="F8A15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794" name="AutoShape 2" descr="http://static9.depositphotos.com/1000393/1074/i/600/depositphotos_10741925-stock-photo-study-wa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6" name="AutoShape 4" descr="http://static9.depositphotos.com/1000393/1074/i/600/depositphotos_10741925-stock-photo-study-wa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8" name="AutoShape 6" descr="https://go3.imgsmail.ru/imgpreview?key=3514681721fe4829&amp;mb=imgdb_preview_1462&amp;st=1666768311&amp;v=d6376dccee75cfde&amp;md5=xIiKJXDQ-EWvy8sMQMjWjQ&amp;x=16670275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Рисунок 17" descr="http://images.myshared.ru/6/781572/slide_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643207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 rot="10800000" flipV="1">
            <a:off x="0" y="2348880"/>
            <a:ext cx="8616279" cy="55399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500" dirty="0" smtClean="0">
                <a:solidFill>
                  <a:schemeClr val="dk1"/>
                </a:solidFill>
              </a:rPr>
              <a:t>Повышение доступности качественного образования, соответствующего требованиям развития экономики, современным потребностям граждан.</a:t>
            </a:r>
            <a:endParaRPr lang="ru-RU" sz="1500" spc="50" dirty="0">
              <a:ln w="0"/>
              <a:solidFill>
                <a:srgbClr val="173A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ndara" panose="020E0502030303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0800000" flipV="1">
            <a:off x="1559496" y="2996952"/>
            <a:ext cx="6000792" cy="33855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56085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Прогноз конечных результатов муниципальной программы</a:t>
            </a:r>
            <a:endParaRPr lang="ru-RU" sz="1600" spc="50" dirty="0">
              <a:ln w="0"/>
              <a:solidFill>
                <a:srgbClr val="173A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ndara" panose="020E0502030303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0800000" flipV="1">
            <a:off x="0" y="3429000"/>
            <a:ext cx="8596331" cy="78483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defTabSz="356085">
              <a:defRPr/>
            </a:pPr>
            <a:r>
              <a:rPr lang="ru-RU" sz="1500" dirty="0" smtClean="0">
                <a:solidFill>
                  <a:schemeClr val="tx1"/>
                </a:solidFill>
              </a:rPr>
              <a:t>Увеличение доли муниципальных дошкольных образовательных организаций, соответствующих требованиям федеральных государственных образовательных стандартов дошкольного образования, в общей численности дошкольных образовательных организаций</a:t>
            </a:r>
            <a:endParaRPr lang="ru-RU" sz="1500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ndara" panose="020E0502030303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4221088"/>
            <a:ext cx="8596331" cy="1246495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500" dirty="0" smtClean="0">
                <a:solidFill>
                  <a:schemeClr val="dk1"/>
                </a:solidFill>
              </a:rPr>
              <a:t>Увеличение детей, охваченных услугами дошкольного образования, в возрасте от 1 года 6 месяцев до 7 лет;</a:t>
            </a:r>
          </a:p>
          <a:p>
            <a:pPr lvl="0"/>
            <a:r>
              <a:rPr lang="ru-RU" sz="1500" dirty="0" smtClean="0">
                <a:solidFill>
                  <a:schemeClr val="dk1"/>
                </a:solidFill>
              </a:rPr>
              <a:t>Увеличение муниципальных дошкольных образовательных организаций, в которых созданы условия для получения детьми-инвалидами и детьми с ограниченными возможностями здоровья качественного образования;</a:t>
            </a:r>
          </a:p>
        </p:txBody>
      </p:sp>
      <p:sp>
        <p:nvSpPr>
          <p:cNvPr id="26" name="TextBox 25"/>
          <p:cNvSpPr txBox="1"/>
          <p:nvPr/>
        </p:nvSpPr>
        <p:spPr>
          <a:xfrm rot="10800000" flipV="1">
            <a:off x="0" y="5517232"/>
            <a:ext cx="8596331" cy="124649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500" dirty="0" smtClean="0">
                <a:solidFill>
                  <a:schemeClr val="dk1"/>
                </a:solidFill>
              </a:rPr>
              <a:t>Увеличение доли педагогических работников, работающих с одаренными детьми. </a:t>
            </a:r>
          </a:p>
          <a:p>
            <a:pPr lvl="0"/>
            <a:r>
              <a:rPr lang="ru-RU" sz="1500" dirty="0" smtClean="0">
                <a:solidFill>
                  <a:schemeClr val="dk1"/>
                </a:solidFill>
              </a:rPr>
              <a:t>Увеличение доли учащихся, участвующих в муниципальных предметных олимпиадах, региональных предметных олимпиадах, научных конференциях, конкурсах, фестивалях детского творчества.</a:t>
            </a:r>
          </a:p>
          <a:p>
            <a:pPr lvl="0"/>
            <a:r>
              <a:rPr lang="ru-RU" sz="1500" dirty="0" smtClean="0">
                <a:solidFill>
                  <a:schemeClr val="dk1"/>
                </a:solidFill>
              </a:rPr>
              <a:t>Увеличение доли образовательных организаций, оснащенных средствами пожарной безопасности и антитеррористической защищенности.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83632" y="1916832"/>
            <a:ext cx="3571900" cy="33855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56085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Цели муниципальной программы</a:t>
            </a: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="" xmlns:p14="http://schemas.microsoft.com/office/powerpoint/2010/main" val="2610951151"/>
              </p:ext>
            </p:extLst>
          </p:nvPr>
        </p:nvGraphicFramePr>
        <p:xfrm>
          <a:off x="8667768" y="2786034"/>
          <a:ext cx="3524232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Прямоугольник 21"/>
          <p:cNvSpPr/>
          <p:nvPr/>
        </p:nvSpPr>
        <p:spPr>
          <a:xfrm rot="10800000" flipV="1">
            <a:off x="3143672" y="579457"/>
            <a:ext cx="78488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Финансирование муниципальной программы, тыс. руб.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1496583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79376" y="1700808"/>
            <a:ext cx="11233248" cy="120032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dirty="0" smtClean="0">
                <a:solidFill>
                  <a:schemeClr val="dk1"/>
                </a:solidFill>
              </a:rPr>
              <a:t>Сокращение образовательных организаций, здания и помещения которых требуют проведения текущего и капитального ремонта; рост удельного веса учащихся, занимающихся физической культурой и спортом во внеурочное время в сельских общеобразовательных организациях; увеличение доли детей, охваченных дополнительным образованием, в возрасте от 5 до 18 лет</a:t>
            </a:r>
            <a:endParaRPr lang="ru-RU" spc="50" dirty="0">
              <a:ln w="0"/>
              <a:solidFill>
                <a:srgbClr val="173A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ndara" panose="020E05020303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9376" y="2924944"/>
            <a:ext cx="11233248" cy="92333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dk1"/>
                </a:solidFill>
              </a:rPr>
              <a:t>Увеличение доли образовательных организаций дополнительного образования, в которых созданы условия, гарантирующие доступность и качество предоставления дополнительного образования, в общей численности образовательных организаций дополнительного образования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9376" y="3861048"/>
            <a:ext cx="11233248" cy="64633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dirty="0" smtClean="0">
                <a:solidFill>
                  <a:schemeClr val="dk1"/>
                </a:solidFill>
              </a:rPr>
              <a:t>Увеличение числа детей, охваченных различными формами организованного отдыха, оздоровления, в общей численности детей муниципального района в возрасте 7-18 лет (не менее 82%)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87688" y="332656"/>
            <a:ext cx="8352928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56085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Прогноз конечных результатов муниципальной программы:</a:t>
            </a:r>
            <a:endParaRPr lang="ru-RU" sz="2400" spc="50" dirty="0">
              <a:ln w="0"/>
              <a:solidFill>
                <a:srgbClr val="173A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ndara" panose="020E0502030303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9376" y="4509120"/>
            <a:ext cx="11233248" cy="64633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chemeClr val="dk1"/>
                </a:solidFill>
              </a:rPr>
              <a:t>Увеличение обучающихся 4-х классов общеобразовательных организаций  Энгельсского муниципального района, подтвердивших годовую отметку по предмету в ходе диагностических </a:t>
            </a:r>
            <a:r>
              <a:rPr lang="ru-RU" dirty="0" smtClean="0">
                <a:solidFill>
                  <a:schemeClr val="dk1"/>
                </a:solidFill>
              </a:rPr>
              <a:t>работ</a:t>
            </a:r>
            <a:endParaRPr lang="ru-RU" spc="50" dirty="0">
              <a:ln w="0"/>
              <a:solidFill>
                <a:srgbClr val="173A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ndara" panose="020E0502030303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9376" y="5157192"/>
            <a:ext cx="11233248" cy="14773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chemeClr val="dk1"/>
                </a:solidFill>
              </a:rPr>
              <a:t>Увеличение обучающихся общеобразовательных организаций, которые обучаются в соответствии с требованиями федеральных государственных образовательных стандартов. Увеличение обучающихся общеобразовательных организаций, освоивших программы основного и среднего общего образования, получивших документ об образовании, в общей численности обучающихся 9,11(12) классов, принимавших участие в </a:t>
            </a:r>
            <a:r>
              <a:rPr lang="ru-RU" dirty="0" smtClean="0">
                <a:solidFill>
                  <a:schemeClr val="dk1"/>
                </a:solidFill>
              </a:rPr>
              <a:t>ГИА</a:t>
            </a:r>
            <a:endParaRPr lang="ru-RU" dirty="0" smtClean="0">
              <a:solidFill>
                <a:schemeClr val="dk1"/>
              </a:solidFill>
            </a:endParaRPr>
          </a:p>
        </p:txBody>
      </p:sp>
      <p:pic>
        <p:nvPicPr>
          <p:cNvPr id="12" name="Рисунок 11" descr="http://mddou6posad.ucoz.net/_si/0/80616754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24167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4"/>
          <p:cNvSpPr txBox="1">
            <a:spLocks/>
          </p:cNvSpPr>
          <p:nvPr/>
        </p:nvSpPr>
        <p:spPr>
          <a:xfrm>
            <a:off x="5799675" y="611295"/>
            <a:ext cx="450388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b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29" name="AutoShape 5" descr="\\main\%D0%A0%D0%B0%D0%B1%D0%BE%D1%82%D0%B0 %D0%BA%D0%BE%D0%BC%D0%B8%D1%82%D0%B5%D1%82%D0%B0\%D0%91%D1%8E%D0%B4%D0%B6%D0%B5%D1%82 2023 %D0%B3%D0%BE%D0%B4\%D0%91%D1%8E%D0%B4%D0%B6%D0%B5%D1%82 %D0%B4%D0%BB%D1%8F %D0%B3%D1%80%D0%B0%D0%B6%D0%B4%D0%B0%D0%BD %D0%92 %D0%9A%D0%90%D0%A0%D0%A2%D0%98%D0%9D%D0%9A%D0%90%D0%A5\%D0%9A%D0%B0%D1%80%D1%82%D0%B8%D0%BD%D0%BA%D0%B8\%D0%94%D0%B5%D0%BD%D1%8C%D0%B3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 rot="10800000" flipV="1">
            <a:off x="3452798" y="160724"/>
            <a:ext cx="8739207" cy="369332"/>
          </a:xfrm>
          <a:prstGeom prst="rect">
            <a:avLst/>
          </a:prstGeom>
          <a:solidFill>
            <a:srgbClr val="E0E29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Сведения о целевых показателях (индикаторах) муниципальной программы 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6646" y="4"/>
            <a:ext cx="3286148" cy="646331"/>
          </a:xfrm>
          <a:prstGeom prst="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ru-RU" sz="12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2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2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«Развитие образования в Энгельсском муниципальном районе» на 2018-2025 годы</a:t>
            </a:r>
            <a:endParaRPr lang="ru-RU" sz="1200" b="1" u="sng" spc="19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0" name="Схема 9"/>
          <p:cNvGraphicFramePr>
            <a:graphicFrameLocks/>
          </p:cNvGraphicFramePr>
          <p:nvPr/>
        </p:nvGraphicFramePr>
        <p:xfrm>
          <a:off x="571475" y="714356"/>
          <a:ext cx="8524924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2" descr="1645424774_37-kartinkin-net-p-obrazovanie-kartinki-dlya-prezentatsii-4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096397" y="777728"/>
            <a:ext cx="3095603" cy="1722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84539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48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4"/>
          <p:cNvSpPr txBox="1">
            <a:spLocks/>
          </p:cNvSpPr>
          <p:nvPr/>
        </p:nvSpPr>
        <p:spPr>
          <a:xfrm>
            <a:off x="5799675" y="611295"/>
            <a:ext cx="450388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b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29" name="AutoShape 5" descr="\\main\%D0%A0%D0%B0%D0%B1%D0%BE%D1%82%D0%B0 %D0%BA%D0%BE%D0%BC%D0%B8%D1%82%D0%B5%D1%82%D0%B0\%D0%91%D1%8E%D0%B4%D0%B6%D0%B5%D1%82 2023 %D0%B3%D0%BE%D0%B4\%D0%91%D1%8E%D0%B4%D0%B6%D0%B5%D1%82 %D0%B4%D0%BB%D1%8F %D0%B3%D1%80%D0%B0%D0%B6%D0%B4%D0%B0%D0%BD %D0%92 %D0%9A%D0%90%D0%A0%D0%A2%D0%98%D0%9D%D0%9A%D0%90%D0%A5\%D0%9A%D0%B0%D1%80%D1%82%D0%B8%D0%BD%D0%BA%D0%B8\%D0%94%D0%B5%D0%BD%D1%8C%D0%B3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 rot="10800000" flipV="1">
            <a:off x="3452798" y="160724"/>
            <a:ext cx="8739207" cy="369332"/>
          </a:xfrm>
          <a:prstGeom prst="rect">
            <a:avLst/>
          </a:prstGeom>
          <a:solidFill>
            <a:srgbClr val="E0E29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Сведения о целевых показателях (индикаторах) муниципальной программы 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" y="4"/>
            <a:ext cx="3309919" cy="646331"/>
          </a:xfrm>
          <a:prstGeom prst="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ru-RU" sz="12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2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2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«Развитие образования в Энгельсском муниципальном районе» на 2018-2025 годы</a:t>
            </a:r>
            <a:endParaRPr lang="ru-RU" sz="1200" b="1" u="sng" spc="19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0" name="Схема 9"/>
          <p:cNvGraphicFramePr>
            <a:graphicFrameLocks/>
          </p:cNvGraphicFramePr>
          <p:nvPr/>
        </p:nvGraphicFramePr>
        <p:xfrm>
          <a:off x="571475" y="714356"/>
          <a:ext cx="8524924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7" name="Picture 3" descr="\\Main\работа комитета\1. Отдел бюджетный\Для Ксении\Образование 2022\к слайдам\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096397" y="714358"/>
            <a:ext cx="3095603" cy="3372915"/>
          </a:xfrm>
          <a:prstGeom prst="rect">
            <a:avLst/>
          </a:prstGeom>
          <a:noFill/>
        </p:spPr>
      </p:pic>
      <p:pic>
        <p:nvPicPr>
          <p:cNvPr id="1028" name="Picture 4" descr="\\Main\работа комитета\1. Отдел бюджетный\Для Ксении\Образование 2022\к слайдам\2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024965" y="4286256"/>
            <a:ext cx="3097183" cy="2286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84539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4"/>
          <p:cNvSpPr txBox="1">
            <a:spLocks/>
          </p:cNvSpPr>
          <p:nvPr/>
        </p:nvSpPr>
        <p:spPr>
          <a:xfrm>
            <a:off x="5799675" y="611295"/>
            <a:ext cx="450388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b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29" name="AutoShape 5" descr="\\main\%D0%A0%D0%B0%D0%B1%D0%BE%D1%82%D0%B0 %D0%BA%D0%BE%D0%BC%D0%B8%D1%82%D0%B5%D1%82%D0%B0\%D0%91%D1%8E%D0%B4%D0%B6%D0%B5%D1%82 2023 %D0%B3%D0%BE%D0%B4\%D0%91%D1%8E%D0%B4%D0%B6%D0%B5%D1%82 %D0%B4%D0%BB%D1%8F %D0%B3%D1%80%D0%B0%D0%B6%D0%B4%D0%B0%D0%BD %D0%92 %D0%9A%D0%90%D0%A0%D0%A2%D0%98%D0%9D%D0%9A%D0%90%D0%A5\%D0%9A%D0%B0%D1%80%D1%82%D0%B8%D0%BD%D0%BA%D0%B8\%D0%94%D0%B5%D0%BD%D1%8C%D0%B3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 rot="10800000" flipV="1">
            <a:off x="3452798" y="160724"/>
            <a:ext cx="8739207" cy="369332"/>
          </a:xfrm>
          <a:prstGeom prst="rect">
            <a:avLst/>
          </a:prstGeom>
          <a:solidFill>
            <a:srgbClr val="E0E29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Сведения о целевых показателях (индикаторах) муниципальной программы 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6650" y="5"/>
            <a:ext cx="3481078" cy="646331"/>
          </a:xfrm>
          <a:prstGeom prst="rect">
            <a:avLst/>
          </a:prstGeom>
          <a:gradFill>
            <a:gsLst>
              <a:gs pos="0">
                <a:srgbClr val="92D05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ru-RU" sz="12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2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200" b="1" u="sng" spc="19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«Развитие образования в Энгельсском муниципальном районе» на  2018-2025 годы</a:t>
            </a:r>
            <a:endParaRPr lang="ru-RU" sz="1200" b="1" u="sng" spc="19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0" name="Схема 9"/>
          <p:cNvGraphicFramePr>
            <a:graphicFrameLocks/>
          </p:cNvGraphicFramePr>
          <p:nvPr/>
        </p:nvGraphicFramePr>
        <p:xfrm>
          <a:off x="571475" y="714356"/>
          <a:ext cx="8524924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Рисунок 12" descr="D:\Рабочий стол\ELm1g69WoAYH5n1.jpg"/>
          <p:cNvPicPr/>
          <p:nvPr/>
        </p:nvPicPr>
        <p:blipFill>
          <a:blip r:embed="rId9" cstate="print"/>
          <a:srcRect l="7356" t="3893" r="12778" b="5389"/>
          <a:stretch>
            <a:fillRect/>
          </a:stretch>
        </p:blipFill>
        <p:spPr bwMode="auto">
          <a:xfrm>
            <a:off x="9167835" y="785794"/>
            <a:ext cx="2857520" cy="2143140"/>
          </a:xfrm>
          <a:prstGeom prst="rect">
            <a:avLst/>
          </a:prstGeom>
          <a:noFill/>
          <a:ln w="31750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84539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4"/>
          <p:cNvSpPr txBox="1">
            <a:spLocks/>
          </p:cNvSpPr>
          <p:nvPr/>
        </p:nvSpPr>
        <p:spPr>
          <a:xfrm>
            <a:off x="5799675" y="611295"/>
            <a:ext cx="450388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b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54675358"/>
              </p:ext>
            </p:extLst>
          </p:nvPr>
        </p:nvGraphicFramePr>
        <p:xfrm>
          <a:off x="191345" y="1484784"/>
          <a:ext cx="11593287" cy="772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003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r>
                        <a:rPr lang="ru-RU" sz="14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2022 год  (плановые</a:t>
                      </a:r>
                      <a:r>
                        <a:rPr lang="ru-RU" sz="1400" b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назначения)</a:t>
                      </a:r>
                      <a:endParaRPr lang="ru-RU" sz="1400" b="1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2024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2025 год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2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428 157,8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555 186,5</a:t>
                      </a:r>
                      <a:endParaRPr lang="ru-RU" sz="1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1 000,0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89271318"/>
              </p:ext>
            </p:extLst>
          </p:nvPr>
        </p:nvGraphicFramePr>
        <p:xfrm>
          <a:off x="191345" y="2348881"/>
          <a:ext cx="11665296" cy="4269979"/>
        </p:xfrm>
        <a:graphic>
          <a:graphicData uri="http://schemas.openxmlformats.org/drawingml/2006/table">
            <a:tbl>
              <a:tblPr firstRow="1" bandRow="1"/>
              <a:tblGrid>
                <a:gridCol w="43204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270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973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9738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9738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0014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объекта   (вид работ)</a:t>
                      </a:r>
                      <a:endParaRPr lang="ru-RU" sz="1400" b="1" kern="120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Прогноз ожидаемых результатов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27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детского сада на 240 мест, расположенного по адресу: г. Энгельс, ул. Луначарского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191 094,8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43 367,3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Создание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240 дополнительных мест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727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велосипедной дорожки в границах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Энгельсского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района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139 590,9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1 148,0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Введение в эксплуатацию велосипедной дорожки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120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Реконструкция системы водоснабжения пос. Новопушкинское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35 403,1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322,6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Ввод в действие 8,8 км. локальных водопроводов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334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станции очистки воды в с. Ленинское Красноярского муниципального образования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33 558,0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питьевой водой в достаточном количестве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334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станции очистки воды в с. Подстепное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Красноярского муниципального образования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25 960,9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питьевой водой в достаточном количестве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9334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станции очистки воды в с. Новая Терновка Терновского муниципального образования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23 240,2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питьевой водой в достаточном количестве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Заголовок 4"/>
          <p:cNvSpPr txBox="1">
            <a:spLocks/>
          </p:cNvSpPr>
          <p:nvPr/>
        </p:nvSpPr>
        <p:spPr>
          <a:xfrm>
            <a:off x="3863752" y="332658"/>
            <a:ext cx="7632848" cy="79208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Социально-значимые проекты, реализуемые в </a:t>
            </a:r>
            <a:r>
              <a:rPr lang="ru-RU" sz="2000" b="1" u="sng" spc="50" dirty="0" err="1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Энгельсском</a:t>
            </a:r>
            <a:r>
              <a:rPr lang="ru-RU" sz="20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муниципальном районе, тыс. руб.</a:t>
            </a:r>
            <a:endParaRPr lang="ru-RU" sz="2000" b="1" i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29" name="AutoShape 5" descr="\\main\%D0%A0%D0%B0%D0%B1%D0%BE%D1%82%D0%B0 %D0%BA%D0%BE%D0%BC%D0%B8%D1%82%D0%B5%D1%82%D0%B0\%D0%91%D1%8E%D0%B4%D0%B6%D0%B5%D1%82 2023 %D0%B3%D0%BE%D0%B4\%D0%91%D1%8E%D0%B4%D0%B6%D0%B5%D1%82 %D0%B4%D0%BB%D1%8F %D0%B3%D1%80%D0%B0%D0%B6%D0%B4%D0%B0%D0%BD %D0%92 %D0%9A%D0%90%D0%A0%D0%A2%D0%98%D0%9D%D0%9A%D0%90%D0%A5\%D0%9A%D0%B0%D1%80%D1%82%D0%B8%D0%BD%D0%BA%D0%B8\%D0%94%D0%B5%D0%BD%D1%8C%D0%B3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350" y="260648"/>
            <a:ext cx="331236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="" xmlns:p14="http://schemas.microsoft.com/office/powerpoint/2010/main" val="388453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79382" y="260648"/>
          <a:ext cx="11305257" cy="6319264"/>
        </p:xfrm>
        <a:graphic>
          <a:graphicData uri="http://schemas.openxmlformats.org/drawingml/2006/table">
            <a:tbl>
              <a:tblPr firstRow="1" bandRow="1"/>
              <a:tblGrid>
                <a:gridCol w="45364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04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217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76064"/>
                <a:gridCol w="518302"/>
                <a:gridCol w="29380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9517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объекта   (вид работ)</a:t>
                      </a:r>
                      <a:endParaRPr lang="ru-RU" sz="1400" b="1" kern="120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Прогноз ожидаемых результатов</a:t>
                      </a:r>
                      <a:endParaRPr lang="ru-RU" sz="1400" b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241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станции очистки воды в с. Степное Терновского муниципального образования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30 579,8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питьевой водой в достаточном количестве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379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станции очистки воды в с. Березовка Терновского муниципального образования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17 299,6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питьевой водой в достаточном количестве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551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станции очистки воды в с.Красноармейское Терновского муниципального образования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16 616,8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питьевой водой в достаточном количестве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96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станции очистки воды в п.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Прилужный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Безымянского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образования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16 939,8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питьевой водой в достаточном количестве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510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станции очистки воды в с.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Титоренко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Безымянского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образования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17 667,8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Обеспечение населения питьевой водой в достаточном количестве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020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Строительство ледового дворца по адресу: г. Энгельс, ул.Садовая,17В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319 497,6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1 000,0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Ввод</a:t>
                      </a:r>
                      <a:r>
                        <a:rPr lang="ru-RU" sz="1400" b="0" cap="none" spc="5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в эксплуатацию ледового дворца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3241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Завершение строительства здания</a:t>
                      </a:r>
                      <a:r>
                        <a:rPr lang="ru-RU" sz="1400" b="0" cap="none" spc="5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бассейна, расположенного в районе МБОУ «СОШ № 32» по адресу: г. Энгельс, ул. Минская, 29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48 982,5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Введение в эксплуатацию бассейна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96450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Реконструкция участка главного самотечного канализационного коллектора диаметром</a:t>
                      </a:r>
                      <a:r>
                        <a:rPr lang="ru-RU" sz="1400" b="0" cap="none" spc="5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1 200 мм в границах от ул. Менделеева до ул. Полтавской с увеличением расчетного диаметра до 1 500 мм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8 378,8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Изготовление проектно-сметной документации для реконструкции объекта</a:t>
                      </a:r>
                      <a:endParaRPr lang="ru-RU" sz="1400" b="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51384" y="200669"/>
            <a:ext cx="7103897" cy="504056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smtClean="0"/>
              <a:t>Национальные приоритетные проекты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5360" y="779068"/>
            <a:ext cx="7535944" cy="11387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Предусмотрено в бюджете </a:t>
            </a:r>
            <a:r>
              <a:rPr lang="ru-RU" sz="2000" b="1" u="sng" dirty="0" err="1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Энгельсского</a:t>
            </a:r>
            <a:r>
              <a:rPr lang="ru-RU" sz="20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муниципального района на 2022 год</a:t>
            </a:r>
          </a:p>
          <a:p>
            <a:pPr algn="ctr"/>
            <a:r>
              <a:rPr lang="ru-RU" sz="28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341 368,3 </a:t>
            </a:r>
            <a:r>
              <a:rPr lang="ru-RU" sz="20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тыс. руб.</a:t>
            </a:r>
            <a:r>
              <a:rPr lang="ru-RU" sz="2000" b="1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000" b="1" dirty="0">
              <a:ln w="1905"/>
              <a:solidFill>
                <a:srgbClr val="1F497D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949952648"/>
              </p:ext>
            </p:extLst>
          </p:nvPr>
        </p:nvGraphicFramePr>
        <p:xfrm>
          <a:off x="7104112" y="1831272"/>
          <a:ext cx="4752528" cy="1934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25142964"/>
              </p:ext>
            </p:extLst>
          </p:nvPr>
        </p:nvGraphicFramePr>
        <p:xfrm>
          <a:off x="306478" y="1826066"/>
          <a:ext cx="6192687" cy="1881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7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53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321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Источники</a:t>
                      </a:r>
                      <a:r>
                        <a:rPr lang="ru-RU" sz="18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финансового обеспечения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тыс. руб.)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федерального бюджета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230 221,8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областного бюджета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51 960,2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</a:t>
                      </a:r>
                      <a:r>
                        <a:rPr lang="ru-RU" sz="1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бюджета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59 186,3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8175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Итого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341 368,3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93412" y="3884543"/>
            <a:ext cx="6192687" cy="5232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74779"/>
            <a:r>
              <a:rPr lang="ru-RU" sz="1400" b="1" spc="19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Основные направления </a:t>
            </a:r>
            <a:r>
              <a:rPr lang="ru-RU" sz="1400" b="1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приоритетных целей и задач</a:t>
            </a:r>
            <a:endParaRPr lang="ru-RU" sz="14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Script" panose="020B05040200000000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 defTabSz="474779"/>
            <a:r>
              <a:rPr lang="ru-RU" sz="1400" b="1" spc="19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lang="ru-RU" sz="1400" b="1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редусмотренные бюджетом на 2022 год</a:t>
            </a:r>
            <a:endParaRPr lang="ru-RU" sz="1400" b="1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Script" panose="020B05040200000000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98779128"/>
              </p:ext>
            </p:extLst>
          </p:nvPr>
        </p:nvGraphicFramePr>
        <p:xfrm>
          <a:off x="306477" y="4581129"/>
          <a:ext cx="6192687" cy="187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7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53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Наименование</a:t>
                      </a:r>
                      <a:r>
                        <a:rPr lang="ru-RU" sz="18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национального проекта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тыс. руб.)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Демография</a:t>
                      </a: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48 367,3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Образование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75 432,3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Культура</a:t>
                      </a: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11 334,6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Жилье и городская среда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206 234,1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0949326"/>
              </p:ext>
            </p:extLst>
          </p:nvPr>
        </p:nvGraphicFramePr>
        <p:xfrm>
          <a:off x="7104112" y="4509120"/>
          <a:ext cx="4752528" cy="1905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56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186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8006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Федеральный бюджет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Областной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бюджет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Местный  бюджет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198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48 367,3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46 201,2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22 824,1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6 407,0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279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9 928,0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1 211,6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195,0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554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174 092,6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27 924,5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4 217,0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176120" y="3870525"/>
            <a:ext cx="467352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Segoe Script" panose="020B0504020000000003" pitchFamily="34" charset="0"/>
              </a:rPr>
              <a:t>Размер финансового обеспечения в разрезе уровней бюджета, тыс. руб.</a:t>
            </a:r>
            <a:endParaRPr lang="ru-RU" sz="1400" b="1" i="1" dirty="0">
              <a:latin typeface="Segoe Script" panose="020B0504020000000003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6672064" y="5157192"/>
            <a:ext cx="360040" cy="288032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6672064" y="5517232"/>
            <a:ext cx="360040" cy="288032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6672064" y="5877272"/>
            <a:ext cx="360040" cy="288032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00056" y="6165304"/>
            <a:ext cx="481626" cy="408467"/>
          </a:xfrm>
          <a:prstGeom prst="rect">
            <a:avLst/>
          </a:prstGeom>
        </p:spPr>
      </p:pic>
      <p:pic>
        <p:nvPicPr>
          <p:cNvPr id="22" name="Рисунок 21" descr="C:\Users\ЗиминаСИ\Desktop\картинка 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40216" y="188640"/>
            <a:ext cx="38164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20072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Заголовок 4"/>
          <p:cNvSpPr txBox="1">
            <a:spLocks/>
          </p:cNvSpPr>
          <p:nvPr/>
        </p:nvSpPr>
        <p:spPr>
          <a:xfrm>
            <a:off x="3030272" y="244935"/>
            <a:ext cx="8769163" cy="6021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u="sng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Публичные нормативные социальные выплаты производимые гражданам </a:t>
            </a:r>
            <a:r>
              <a:rPr lang="ru-RU" sz="1600" b="1" u="sng" spc="19" dirty="0" err="1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Энгельсского</a:t>
            </a:r>
            <a:r>
              <a:rPr lang="ru-RU" sz="1600" b="1" u="sng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1600" b="1" u="sng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муниципального района, тыс. руб.</a:t>
            </a:r>
            <a:endParaRPr lang="ru-RU" sz="1600" b="1" u="sng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746561"/>
              </p:ext>
            </p:extLst>
          </p:nvPr>
        </p:nvGraphicFramePr>
        <p:xfrm>
          <a:off x="3359696" y="1124744"/>
          <a:ext cx="8064896" cy="832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45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258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945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0024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Фактические расходы                        2021 года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Плановые назначения                     2022 года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Плановые назначения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года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252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82 271,1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99 575,1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79 561,2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="" xmlns:p14="http://schemas.microsoft.com/office/powerpoint/2010/main" val="1627835287"/>
              </p:ext>
            </p:extLst>
          </p:nvPr>
        </p:nvGraphicFramePr>
        <p:xfrm>
          <a:off x="9120336" y="3141813"/>
          <a:ext cx="244827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69492019"/>
              </p:ext>
            </p:extLst>
          </p:nvPr>
        </p:nvGraphicFramePr>
        <p:xfrm>
          <a:off x="263357" y="2132855"/>
          <a:ext cx="8424939" cy="463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68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59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721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29421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Виды публичных нормативных социальных выплат,  производимых гражданам, проживающим в  </a:t>
                      </a:r>
                      <a:r>
                        <a:rPr lang="ru-RU" sz="1400" baseline="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Энгельсском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муниципальном районе</a:t>
                      </a: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283C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Плановые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назначения 2023 года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283C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Плановая численность получателей (человек)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283C4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6764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из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областного бюджета на о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существление государственных полномочий по предоставлению гражданам субсидий на оплату жилого помещения и коммунальных услуг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endParaRPr lang="ru-RU" sz="1400" b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endParaRPr lang="ru-RU" sz="1400" b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ru-RU" sz="14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59 095,0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endParaRPr lang="ru-RU" sz="1400" b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b="0" kern="120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6 210</a:t>
                      </a:r>
                      <a:endParaRPr lang="ru-RU" sz="1400" b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9311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Пенсия за выслугу лет депутатам, выборным должностным лицам и лицам, замещавшим должности муниципальной службы в органах местного самоуправления </a:t>
                      </a:r>
                      <a:r>
                        <a:rPr lang="ru-RU" sz="1400" b="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Энгельсского</a:t>
                      </a:r>
                      <a:r>
                        <a:rPr lang="ru-RU" sz="14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района</a:t>
                      </a: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13 314,6</a:t>
                      </a: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9201">
                <a:tc>
                  <a:txBody>
                    <a:bodyPr/>
                    <a:lstStyle/>
                    <a:p>
                      <a:pPr marL="0" marR="0" lvl="0" indent="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Доплата к страховой пенсии лицам, замещавшим должности в органах власти и управления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328,8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7574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Ежемесячные денежные выплаты лицам, удостоенным звания «Почетный гражданин города Энгельса», «Почетный гражданин </a:t>
                      </a:r>
                      <a:r>
                        <a:rPr lang="ru-RU" sz="14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Энгельсского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муниципального образования», «Почетный гражданин </a:t>
                      </a:r>
                      <a:r>
                        <a:rPr lang="ru-RU" sz="14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Энгельсского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района»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182,3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9311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Ежемесячная денежная выплата на оплату жилого помещения и коммунальных услуг отдельным категориям граждан на территории </a:t>
                      </a:r>
                      <a:r>
                        <a:rPr lang="ru-RU" sz="14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Энгельсского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1 640,5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7479" marR="47479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601097" y="2564912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Доля расходов в разрезе уровней бюджета на 2023 год</a:t>
            </a:r>
            <a:endParaRPr lang="ru-RU" sz="1600" dirty="0"/>
          </a:p>
        </p:txBody>
      </p:sp>
      <p:pic>
        <p:nvPicPr>
          <p:cNvPr id="14" name="Рисунок 13" descr="C:\Users\АббакумоваОВ\Desktop\картинки социальная защита - 502 тыс. картинок - Поиск Mail.Ru_files\imgpreview(16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352" y="188640"/>
            <a:ext cx="302433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347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95400" y="404664"/>
            <a:ext cx="10873208" cy="47705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9000">
                <a:schemeClr val="accent1">
                  <a:lumMod val="45000"/>
                  <a:lumOff val="55000"/>
                </a:schemeClr>
              </a:gs>
              <a:gs pos="72000">
                <a:schemeClr val="accent1">
                  <a:lumMod val="45000"/>
                  <a:lumOff val="55000"/>
                </a:schemeClr>
              </a:gs>
              <a:gs pos="85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372986"/>
            <a:r>
              <a:rPr lang="ru-RU" sz="25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Муниципальный долг Энгельсского муниципального района, млн. руб.</a:t>
            </a:r>
            <a:endParaRPr lang="ru-RU" sz="25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95400" y="1313030"/>
            <a:ext cx="3240360" cy="137461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5000">
                <a:schemeClr val="accent1">
                  <a:lumMod val="45000"/>
                  <a:lumOff val="55000"/>
                </a:schemeClr>
              </a:gs>
              <a:gs pos="72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accent1">
                    <a:lumMod val="45000"/>
                    <a:lumOff val="55000"/>
                  </a:schemeClr>
                </a:gs>
                <a:gs pos="72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b="1" spc="35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</a:rPr>
              <a:t>Планируемый объем привлечения заемных </a:t>
            </a:r>
            <a:r>
              <a:rPr lang="ru-RU" b="1" spc="35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</a:rPr>
              <a:t>средств:</a:t>
            </a:r>
            <a:endParaRPr lang="ru-RU" b="1" spc="35" dirty="0">
              <a:ln w="0"/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/>
          </p:nvPr>
        </p:nvGraphicFramePr>
        <p:xfrm>
          <a:off x="5434007" y="980726"/>
          <a:ext cx="6134606" cy="2047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0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745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1524">
                <a:tc>
                  <a:txBody>
                    <a:bodyPr/>
                    <a:lstStyle/>
                    <a:p>
                      <a:r>
                        <a:rPr lang="ru-RU" sz="2000" b="1" kern="1200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000" b="1" kern="1200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2021 </a:t>
                      </a:r>
                      <a:r>
                        <a:rPr lang="ru-RU" sz="2000" b="1" kern="1200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год</a:t>
                      </a:r>
                      <a:endParaRPr lang="ru-RU" sz="2000" b="1" kern="1200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</a:rPr>
                        <a:t>1 109,2</a:t>
                      </a:r>
                      <a:endParaRPr lang="ru-RU" sz="2000" b="1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600017976"/>
                  </a:ext>
                </a:extLst>
              </a:tr>
              <a:tr h="439440">
                <a:tc>
                  <a:txBody>
                    <a:bodyPr/>
                    <a:lstStyle/>
                    <a:p>
                      <a:r>
                        <a:rPr lang="ru-RU" sz="2000" b="1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</a:rPr>
                        <a:t>  2022 год</a:t>
                      </a:r>
                      <a:endParaRPr lang="ru-RU" sz="2000" b="1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</a:rPr>
                        <a:t>1 187,9</a:t>
                      </a:r>
                      <a:endParaRPr lang="ru-RU" sz="2000" b="1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985941864"/>
                  </a:ext>
                </a:extLst>
              </a:tr>
              <a:tr h="447799">
                <a:tc>
                  <a:txBody>
                    <a:bodyPr/>
                    <a:lstStyle/>
                    <a:p>
                      <a:r>
                        <a:rPr lang="ru-RU" sz="2000" b="1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</a:rPr>
                        <a:t>  2023 год</a:t>
                      </a:r>
                      <a:endParaRPr lang="ru-RU" sz="2000" b="1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</a:rPr>
                        <a:t>130,0</a:t>
                      </a:r>
                      <a:endParaRPr lang="ru-RU" sz="2000" b="1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1524">
                <a:tc>
                  <a:txBody>
                    <a:bodyPr/>
                    <a:lstStyle/>
                    <a:p>
                      <a:r>
                        <a:rPr lang="ru-RU" sz="2000" b="1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</a:rPr>
                        <a:t>  2024 год</a:t>
                      </a:r>
                      <a:endParaRPr lang="ru-RU" sz="2000" b="1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</a:rPr>
                        <a:t>50,0</a:t>
                      </a:r>
                      <a:endParaRPr lang="ru-RU" sz="2000" b="1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6968">
                <a:tc>
                  <a:txBody>
                    <a:bodyPr/>
                    <a:lstStyle/>
                    <a:p>
                      <a:r>
                        <a:rPr lang="ru-RU" sz="2000" b="1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</a:rPr>
                        <a:t>  2025 год</a:t>
                      </a:r>
                      <a:endParaRPr lang="ru-RU" sz="2000" b="1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cap="none" spc="50" dirty="0" smtClean="0">
                          <a:ln w="0"/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anose="02020603050405020304" pitchFamily="18" charset="0"/>
                        </a:rPr>
                        <a:t>102,8</a:t>
                      </a:r>
                      <a:endParaRPr lang="ru-RU" sz="2000" b="1" cap="none" spc="50" dirty="0">
                        <a:ln w="0"/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29000">
                          <a:schemeClr val="accent1">
                            <a:lumMod val="45000"/>
                            <a:lumOff val="55000"/>
                          </a:schemeClr>
                        </a:gs>
                        <a:gs pos="72000">
                          <a:schemeClr val="accent1">
                            <a:lumMod val="45000"/>
                            <a:lumOff val="55000"/>
                          </a:schemeClr>
                        </a:gs>
                        <a:gs pos="8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" name="Стрелка вправо 26"/>
          <p:cNvSpPr/>
          <p:nvPr/>
        </p:nvSpPr>
        <p:spPr>
          <a:xfrm>
            <a:off x="4151784" y="1844826"/>
            <a:ext cx="864096" cy="360041"/>
          </a:xfrm>
          <a:prstGeom prst="rightArrow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551">
              <a:solidFill>
                <a:prstClr val="white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="" xmlns:p14="http://schemas.microsoft.com/office/powerpoint/2010/main" val="2411760762"/>
              </p:ext>
            </p:extLst>
          </p:nvPr>
        </p:nvGraphicFramePr>
        <p:xfrm>
          <a:off x="695400" y="3068960"/>
          <a:ext cx="4320480" cy="3019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="" xmlns:p14="http://schemas.microsoft.com/office/powerpoint/2010/main" val="927594815"/>
              </p:ext>
            </p:extLst>
          </p:nvPr>
        </p:nvGraphicFramePr>
        <p:xfrm>
          <a:off x="5434007" y="3126989"/>
          <a:ext cx="6134601" cy="3470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38414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Заголовок 4"/>
          <p:cNvSpPr txBox="1">
            <a:spLocks/>
          </p:cNvSpPr>
          <p:nvPr/>
        </p:nvSpPr>
        <p:spPr>
          <a:xfrm>
            <a:off x="3030272" y="244935"/>
            <a:ext cx="8769163" cy="6021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u="sng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Дополнительная</a:t>
            </a:r>
            <a:r>
              <a:rPr lang="ru-RU" sz="1600" b="1" u="sng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3600" b="1" u="sng" spc="19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информация</a:t>
            </a:r>
            <a:endParaRPr lang="ru-RU" sz="3600" b="1" u="sng" spc="19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69492019"/>
              </p:ext>
            </p:extLst>
          </p:nvPr>
        </p:nvGraphicFramePr>
        <p:xfrm>
          <a:off x="407368" y="980728"/>
          <a:ext cx="11449274" cy="5433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2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98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224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7612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51217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8883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N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Ед.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изм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за 2021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на 2022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на 2023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на 2024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Times New Roman"/>
                        </a:rPr>
                        <a:t>2025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Объем доходов местного бюджета в расчете на 1 жителя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20,7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17,0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16,0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16,5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1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в расчете на 1 жителя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19,5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21,4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17,0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16,5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54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жилищно-коммунальное хозяйство в расчете на 1 жителя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2,3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8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образование в расчете на 1 жителя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12,6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14,1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12,3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11,2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11,4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6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культуру и кинематографию в расчете на 1 жителя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0,9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02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социальную политику в расчете на 1 жителя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42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lang="ru-RU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физическую культуру и спорт в расчете на 1 жителя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1,5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347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7536160" y="692695"/>
          <a:ext cx="4392488" cy="531046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40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0660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 smtClean="0"/>
                        <a:t> Наши контакты:</a:t>
                      </a:r>
                      <a:endParaRPr lang="ru-RU" sz="1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277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 smtClean="0">
                          <a:latin typeface="Arial Narrow" pitchFamily="34" charset="0"/>
                        </a:rPr>
                        <a:t>Адрес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413100, Саратовская область, г. Энгельс, ул. Коммунистическая, д. 55.</a:t>
                      </a:r>
                    </a:p>
                    <a:p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066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 smtClean="0">
                          <a:latin typeface="Arial Narrow" pitchFamily="34" charset="0"/>
                        </a:rPr>
                        <a:t>Телефон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(8</a:t>
                      </a:r>
                      <a:r>
                        <a:rPr lang="ru-RU" sz="1600" baseline="0" dirty="0" smtClean="0">
                          <a:latin typeface="Arial Narrow" pitchFamily="34" charset="0"/>
                        </a:rPr>
                        <a:t> 845 3) 56-86-22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066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 smtClean="0">
                          <a:latin typeface="Arial Narrow" pitchFamily="34" charset="0"/>
                        </a:rPr>
                        <a:t>Факс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 smtClean="0">
                          <a:latin typeface="Arial Narrow" pitchFamily="34" charset="0"/>
                        </a:rPr>
                        <a:t>( 8 453) 56-88-60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066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Е-</a:t>
                      </a:r>
                      <a:r>
                        <a:rPr lang="en-US" sz="1600" dirty="0" smtClean="0">
                          <a:latin typeface="Arial Narrow" pitchFamily="34" charset="0"/>
                        </a:rPr>
                        <a:t>mail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 err="1" smtClean="0">
                          <a:latin typeface="Arial Narrow" pitchFamily="34" charset="0"/>
                          <a:hlinkClick r:id="rId2"/>
                        </a:rPr>
                        <a:t>komfin</a:t>
                      </a:r>
                      <a:r>
                        <a:rPr lang="ru-RU" sz="1600" u="sng" dirty="0" smtClean="0">
                          <a:latin typeface="Arial Narrow" pitchFamily="34" charset="0"/>
                          <a:hlinkClick r:id="rId2"/>
                        </a:rPr>
                        <a:t>-</a:t>
                      </a:r>
                      <a:r>
                        <a:rPr lang="en-US" sz="1600" u="sng" dirty="0" err="1" smtClean="0">
                          <a:latin typeface="Arial Narrow" pitchFamily="34" charset="0"/>
                          <a:hlinkClick r:id="rId2"/>
                        </a:rPr>
                        <a:t>engels</a:t>
                      </a:r>
                      <a:r>
                        <a:rPr lang="ru-RU" sz="1600" u="sng" dirty="0" smtClean="0">
                          <a:latin typeface="Arial Narrow" pitchFamily="34" charset="0"/>
                          <a:hlinkClick r:id="rId2"/>
                        </a:rPr>
                        <a:t>@</a:t>
                      </a:r>
                      <a:r>
                        <a:rPr lang="en-US" sz="1600" u="sng" dirty="0" smtClean="0">
                          <a:latin typeface="Arial Narrow" pitchFamily="34" charset="0"/>
                          <a:hlinkClick r:id="rId2"/>
                        </a:rPr>
                        <a:t>mail</a:t>
                      </a:r>
                      <a:r>
                        <a:rPr lang="ru-RU" sz="1600" u="sng" dirty="0" smtClean="0">
                          <a:latin typeface="Arial Narrow" pitchFamily="34" charset="0"/>
                          <a:hlinkClick r:id="rId2"/>
                        </a:rPr>
                        <a:t>.</a:t>
                      </a:r>
                      <a:r>
                        <a:rPr lang="en-US" sz="1600" u="sng" dirty="0" smtClean="0">
                          <a:latin typeface="Arial Narrow" pitchFamily="34" charset="0"/>
                          <a:hlinkClick r:id="rId2"/>
                        </a:rPr>
                        <a:t>ru</a:t>
                      </a:r>
                      <a:r>
                        <a:rPr lang="ru-RU" sz="1600" dirty="0" smtClean="0">
                          <a:latin typeface="Arial Narrow" pitchFamily="34" charset="0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9458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 smtClean="0">
                          <a:latin typeface="Arial Narrow" pitchFamily="34" charset="0"/>
                        </a:rPr>
                        <a:t>Официальный</a:t>
                      </a:r>
                      <a:r>
                        <a:rPr lang="ru-RU" sz="1600" baseline="0" dirty="0" smtClean="0">
                          <a:latin typeface="Arial Narrow" pitchFamily="34" charset="0"/>
                        </a:rPr>
                        <a:t> сайт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Courier New" panose="02070309020205020404" pitchFamily="49" charset="0"/>
                        </a:rPr>
                        <a:t>https://www.engels-city.ru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9458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 smtClean="0">
                          <a:latin typeface="Arial Narrow" pitchFamily="34" charset="0"/>
                        </a:rPr>
                        <a:t>График</a:t>
                      </a:r>
                      <a:r>
                        <a:rPr lang="ru-RU" sz="1600" baseline="0" dirty="0" smtClean="0">
                          <a:latin typeface="Arial Narrow" pitchFamily="34" charset="0"/>
                        </a:rPr>
                        <a:t> работы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 smtClean="0">
                          <a:latin typeface="Arial Narrow" pitchFamily="34" charset="0"/>
                        </a:rPr>
                        <a:t>Понедельник-пятница: </a:t>
                      </a:r>
                      <a:r>
                        <a:rPr lang="ru-RU" sz="1600" baseline="0" dirty="0" smtClean="0">
                          <a:latin typeface="Arial Narrow" pitchFamily="34" charset="0"/>
                        </a:rPr>
                        <a:t> с 8:30 до 17:30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Narrow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1384" y="548680"/>
            <a:ext cx="6480720" cy="53860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2400" dirty="0">
                <a:solidFill>
                  <a:srgbClr val="1F497D">
                    <a:lumMod val="50000"/>
                  </a:srgbClr>
                </a:solidFill>
                <a:latin typeface="Arial Narrow" pitchFamily="34" charset="0"/>
              </a:rPr>
              <a:t>Уважаемые </a:t>
            </a:r>
            <a:r>
              <a:rPr lang="ru-RU" sz="24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</a:rPr>
              <a:t>жители нашего района! </a:t>
            </a:r>
          </a:p>
          <a:p>
            <a:pPr algn="ctr" defTabSz="372986"/>
            <a:endParaRPr lang="ru-RU" sz="2000" dirty="0" smtClean="0">
              <a:solidFill>
                <a:srgbClr val="1F497D">
                  <a:lumMod val="50000"/>
                </a:srgbClr>
              </a:solidFill>
              <a:latin typeface="Arial Narrow" pitchFamily="34" charset="0"/>
            </a:endParaRPr>
          </a:p>
          <a:p>
            <a:pPr algn="ctr"/>
            <a:r>
              <a:rPr lang="ru-RU" sz="2000" dirty="0" smtClean="0">
                <a:latin typeface="Arial Narrow" pitchFamily="34" charset="0"/>
              </a:rPr>
              <a:t>Разработчиком информационно-аналитического материала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«Открытый бюджет для граждан – бюджет Энгельсского муниципального района Саратовской области на 2023 год и плановый период 2024 и 2025 годов»</a:t>
            </a:r>
            <a:r>
              <a:rPr lang="ru-RU" sz="2000" dirty="0" smtClean="0">
                <a:latin typeface="Arial Narrow" pitchFamily="34" charset="0"/>
              </a:rPr>
              <a:t> является Комитет финансов администрации Энгельсского муниципального района.	</a:t>
            </a:r>
          </a:p>
          <a:p>
            <a:pPr algn="ctr"/>
            <a:r>
              <a:rPr lang="ru-RU" sz="2000" dirty="0" smtClean="0">
                <a:latin typeface="Arial Narrow" pitchFamily="34" charset="0"/>
              </a:rPr>
              <a:t>Председатель Комитета финансов  администрации                          Энгельсского муниципального района –                                        </a:t>
            </a:r>
            <a:r>
              <a:rPr lang="ru-RU" sz="2000" b="1" dirty="0" err="1" smtClean="0">
                <a:latin typeface="Arial Narrow" pitchFamily="34" charset="0"/>
              </a:rPr>
              <a:t>Гайдукова</a:t>
            </a:r>
            <a:r>
              <a:rPr lang="ru-RU" sz="2000" b="1" dirty="0" smtClean="0">
                <a:latin typeface="Arial Narrow" pitchFamily="34" charset="0"/>
              </a:rPr>
              <a:t> Лариса Владимировна.</a:t>
            </a:r>
          </a:p>
          <a:p>
            <a:pPr algn="ctr" defTabSz="372986"/>
            <a:endParaRPr lang="ru-RU" sz="2000" i="1" dirty="0" smtClean="0">
              <a:solidFill>
                <a:srgbClr val="1F497D">
                  <a:lumMod val="50000"/>
                </a:srgbClr>
              </a:solidFill>
              <a:latin typeface="Arial Narrow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 defTabSz="372986"/>
            <a:r>
              <a:rPr lang="ru-RU" sz="2000" i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Если </a:t>
            </a:r>
            <a:r>
              <a:rPr lang="ru-RU" sz="2000" i="1" dirty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 вас остались вопросы, ответы на которые не отражены в представленных материалах, если есть собственные предложения и замечания </a:t>
            </a:r>
            <a:r>
              <a:rPr lang="ru-RU" sz="2000" i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мы готовы </a:t>
            </a:r>
            <a:r>
              <a:rPr lang="ru-RU" sz="2000" i="1" dirty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 конструктивному диалогу, взаимодействию и совместной работе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24197" y="6093296"/>
            <a:ext cx="4261943" cy="25391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defTabSz="372986"/>
            <a:r>
              <a:rPr lang="en-US" sz="1050" b="1" dirty="0">
                <a:solidFill>
                  <a:schemeClr val="tx1"/>
                </a:solidFill>
                <a:latin typeface="Segoe Print" panose="02000600000000000000" pitchFamily="2" charset="0"/>
              </a:rPr>
              <a:t>P.S. </a:t>
            </a:r>
            <a:r>
              <a:rPr lang="ru-RU" sz="1050" b="1" dirty="0">
                <a:solidFill>
                  <a:schemeClr val="tx1"/>
                </a:solidFill>
                <a:latin typeface="Segoe Print" panose="02000600000000000000" pitchFamily="2" charset="0"/>
              </a:rPr>
              <a:t>Люби́те свой </a:t>
            </a:r>
            <a:r>
              <a:rPr lang="ru-RU" sz="105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район! </a:t>
            </a:r>
            <a:r>
              <a:rPr lang="ru-RU" sz="1050" b="1" dirty="0">
                <a:solidFill>
                  <a:schemeClr val="tx1"/>
                </a:solidFill>
                <a:latin typeface="Segoe Print" panose="02000600000000000000" pitchFamily="2" charset="0"/>
              </a:rPr>
              <a:t>Мира и добра всем нам</a:t>
            </a:r>
            <a:r>
              <a:rPr lang="ru-RU" sz="1050" b="1" dirty="0">
                <a:solidFill>
                  <a:srgbClr val="1F497D">
                    <a:lumMod val="50000"/>
                  </a:srgbClr>
                </a:solidFill>
                <a:latin typeface="Segoe Print" panose="020006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="" xmlns:p14="http://schemas.microsoft.com/office/powerpoint/2010/main" val="23215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A2E40"/>
    </a:dk2>
    <a:lt2>
      <a:srgbClr val="EBE7DD"/>
    </a:lt2>
    <a:accent1>
      <a:srgbClr val="69A1AB"/>
    </a:accent1>
    <a:accent2>
      <a:srgbClr val="F2C418"/>
    </a:accent2>
    <a:accent3>
      <a:srgbClr val="87492C"/>
    </a:accent3>
    <a:accent4>
      <a:srgbClr val="4A845E"/>
    </a:accent4>
    <a:accent5>
      <a:srgbClr val="DC9528"/>
    </a:accent5>
    <a:accent6>
      <a:srgbClr val="9A5D78"/>
    </a:accent6>
    <a:hlink>
      <a:srgbClr val="66C8E3"/>
    </a:hlink>
    <a:folHlink>
      <a:srgbClr val="B162A1"/>
    </a:folHlink>
  </a:clrScheme>
  <a:fontScheme name="Crop">
    <a:maj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Crop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in">
        <a:solidFill>
          <a:schemeClr val="phClr"/>
        </a:solidFill>
        <a:prstDash val="solid"/>
      </a:ln>
      <a:ln w="34925" cap="flat" cmpd="sng" algn="in">
        <a:solidFill>
          <a:schemeClr val="phClr"/>
        </a:solidFill>
        <a:prstDash val="solid"/>
      </a:ln>
      <a:ln w="19050" cap="flat" cmpd="sng" algn="in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A2E40"/>
    </a:dk2>
    <a:lt2>
      <a:srgbClr val="EBE7DD"/>
    </a:lt2>
    <a:accent1>
      <a:srgbClr val="69A1AB"/>
    </a:accent1>
    <a:accent2>
      <a:srgbClr val="F2C418"/>
    </a:accent2>
    <a:accent3>
      <a:srgbClr val="87492C"/>
    </a:accent3>
    <a:accent4>
      <a:srgbClr val="4A845E"/>
    </a:accent4>
    <a:accent5>
      <a:srgbClr val="DC9528"/>
    </a:accent5>
    <a:accent6>
      <a:srgbClr val="9A5D78"/>
    </a:accent6>
    <a:hlink>
      <a:srgbClr val="66C8E3"/>
    </a:hlink>
    <a:folHlink>
      <a:srgbClr val="B162A1"/>
    </a:folHlink>
  </a:clrScheme>
  <a:fontScheme name="Crop">
    <a:maj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Crop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in">
        <a:solidFill>
          <a:schemeClr val="phClr"/>
        </a:solidFill>
        <a:prstDash val="solid"/>
      </a:ln>
      <a:ln w="34925" cap="flat" cmpd="sng" algn="in">
        <a:solidFill>
          <a:schemeClr val="phClr"/>
        </a:solidFill>
        <a:prstDash val="solid"/>
      </a:ln>
      <a:ln w="19050" cap="flat" cmpd="sng" algn="in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A2E40"/>
    </a:dk2>
    <a:lt2>
      <a:srgbClr val="EBE7DD"/>
    </a:lt2>
    <a:accent1>
      <a:srgbClr val="69A1AB"/>
    </a:accent1>
    <a:accent2>
      <a:srgbClr val="F2C418"/>
    </a:accent2>
    <a:accent3>
      <a:srgbClr val="87492C"/>
    </a:accent3>
    <a:accent4>
      <a:srgbClr val="4A845E"/>
    </a:accent4>
    <a:accent5>
      <a:srgbClr val="DC9528"/>
    </a:accent5>
    <a:accent6>
      <a:srgbClr val="9A5D78"/>
    </a:accent6>
    <a:hlink>
      <a:srgbClr val="66C8E3"/>
    </a:hlink>
    <a:folHlink>
      <a:srgbClr val="B162A1"/>
    </a:folHlink>
  </a:clrScheme>
  <a:fontScheme name="Crop">
    <a:maj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Crop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in">
        <a:solidFill>
          <a:schemeClr val="phClr"/>
        </a:solidFill>
        <a:prstDash val="solid"/>
      </a:ln>
      <a:ln w="34925" cap="flat" cmpd="sng" algn="in">
        <a:solidFill>
          <a:schemeClr val="phClr"/>
        </a:solidFill>
        <a:prstDash val="solid"/>
      </a:ln>
      <a:ln w="19050" cap="flat" cmpd="sng" algn="in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79FDC98-7AF7-4E72-BB26-8372763C82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7490</Words>
  <Application>Microsoft Office PowerPoint</Application>
  <PresentationFormat>Произвольный</PresentationFormat>
  <Paragraphs>1688</Paragraphs>
  <Slides>47</Slides>
  <Notes>36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3_Тема Office</vt:lpstr>
      <vt:lpstr> </vt:lpstr>
      <vt:lpstr> </vt:lpstr>
      <vt:lpstr>Основные термины и понятия</vt:lpstr>
      <vt:lpstr>Основные термины и понятия</vt:lpstr>
      <vt:lpstr>Слайд 5</vt:lpstr>
      <vt:lpstr>Основные задачи и приоритетные направления  бюджетной политики на очередной финансовый год и плановый период</vt:lpstr>
      <vt:lpstr>Слайд 7</vt:lpstr>
      <vt:lpstr>Слайд 8</vt:lpstr>
      <vt:lpstr>Слайд 9</vt:lpstr>
      <vt:lpstr>Слайд 10</vt:lpstr>
      <vt:lpstr> </vt:lpstr>
      <vt:lpstr>Слайд 12</vt:lpstr>
      <vt:lpstr>Слайд 13</vt:lpstr>
      <vt:lpstr>Слайд 14</vt:lpstr>
      <vt:lpstr>Слайд 15</vt:lpstr>
      <vt:lpstr>Слайд 16</vt:lpstr>
      <vt:lpstr>Слайд 17</vt:lpstr>
      <vt:lpstr>Безвозмездные поступления на 2023 год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 </vt:lpstr>
      <vt:lpstr> 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2013-09-23T05:31:03Z</dcterms:created>
  <dcterms:modified xsi:type="dcterms:W3CDTF">2022-11-15T05:45:14Z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TC100819229990</vt:lpwstr>
  </property>
</Properties>
</file>